
<file path=[Content_Types].xml><?xml version="1.0" encoding="utf-8"?>
<Types xmlns="http://schemas.openxmlformats.org/package/2006/content-types">
  <Default ContentType="image/bmp" Extension="bmp"/>
  <Default ContentType="image/gif" Extension="gif"/>
  <Default ContentType="image/jpg" Extension="jpeg"/>
  <Default ContentType="application/movie" Extension="mov"/>
  <Default ContentType="application/pdf" Extension="pdf"/>
  <Default ContentType="image/png" Extension="png"/>
  <Default ContentType="application/vnd.openxmlformats-package.relationships+xml" Extension="rels"/>
  <Default ContentType="image/tif" Extension="tif"/>
  <Default ContentType="application/vnd.openxmlformats-officedocument.vmlDrawing" Extension="vml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commentAuthors+xml" PartName="/ppt/commentAuthors.xml"/>
  <Override ContentType="image/jpeg" PartName="/ppt/media/image1.jpeg"/>
  <Override ContentType="image/jpeg" PartName="/ppt/media/image2.jpeg"/>
  <Override ContentType="image/jpeg" PartName="/ppt/media/image3.jpeg"/>
  <Override ContentType="image/jpeg" PartName="/ppt/media/image4.jpeg"/>
  <Override ContentType="image/jpeg" PartName="/ppt/media/image5.jpeg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sldMasterIdLst>
    <p:sldMasterId r:id="rId4" id="2147483648"/>
  </p:sldMasterIdLst>
  <p:notesMasterIdLst>
    <p:notesMasterId r:id="rId5"/>
  </p:notes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  <p:sldId r:id="rId28" id="278"/>
  </p:sldIdLst>
  <p:sldSz cx="24384000" cy="13716000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6858000" cy="9144000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defTabSz="914400" fontAlgn="auto" hangingPunct="0" indent="0" latinLnBrk="1" marL="0" marR="0" rtl="0">
      <a:lnSpc>
        <a:spcPct val="100000"/>
      </a:lnSpc>
      <a:spcBef>
        <a:spcPts val="0"/>
      </a:spcBef>
      <a:spcAft>
        <a:spcPts val="0"/>
      </a:spcAft>
      <a:buFontTx/>
      <a:buNone/>
      <a:defRPr b="0" baseline="0" cap="none" i="0" kumimoji="0" normalizeH="0" spc="0" strike="noStrike" sz="1800" u="none">
        <a:ln>
          <a:noFill/>
        </a:ln>
        <a:solidFill>
          <a:srgbClr val="000000"/>
        </a:solidFill>
        <a:effectLst/>
        <a:uFillTx/>
      </a:defRPr>
    </a:defPPr>
    <a:lvl1pPr algn="l" defTabSz="825500" fontAlgn="auto" hangingPunct="0" indent="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algn="l" defTabSz="825500" fontAlgn="auto" hangingPunct="0" indent="3429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algn="l" defTabSz="825500" fontAlgn="auto" hangingPunct="0" indent="6858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algn="l" defTabSz="825500" fontAlgn="auto" hangingPunct="0" indent="10287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algn="l" defTabSz="825500" fontAlgn="auto" hangingPunct="0" indent="13716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algn="l" defTabSz="825500" fontAlgn="auto" hangingPunct="0" indent="17145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algn="l" defTabSz="825500" fontAlgn="auto" hangingPunct="0" indent="20574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algn="l" defTabSz="825500" fontAlgn="auto" hangingPunct="0" indent="24003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algn="l" defTabSz="825500" fontAlgn="auto" hangingPunct="0" indent="2743200" latinLnBrk="0" marL="0" marR="0" rtl="0">
      <a:lnSpc>
        <a:spcPct val="100000"/>
      </a:lnSpc>
      <a:spcBef>
        <a:spcPts val="2000"/>
      </a:spcBef>
      <a:spcAft>
        <a:spcPts val="0"/>
      </a:spcAft>
      <a:buFontTx/>
      <a:buNone/>
      <a:defRPr b="0" baseline="0" cap="none" i="1" kumimoji="0" normalizeH="0" spc="39" strike="noStrike" sz="4000" u="none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/>
</file>

<file path=ppt/tableStyles.xml><?xml version="1.0" encoding="utf-8"?>
<a:tblStyleLst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def="{5940675A-B579-460E-94D1-54222C63F5DA}">
  <a:tblStyle styleId="{4C3C2611-4C71-4FC5-86AE-919BDF0F9419}" styleName=""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5C5C5C"/>
              </a:solidFill>
              <a:prstDash val="solid"/>
              <a:miter lim="400000"/>
            </a:ln>
          </a:top>
          <a:bottom>
            <a:ln cap="flat" w="12700">
              <a:solidFill>
                <a:srgbClr val="5C5C5C"/>
              </a:solidFill>
              <a:prstDash val="solid"/>
              <a:miter lim="400000"/>
            </a:ln>
          </a:bottom>
          <a:insideH>
            <a:ln cap="flat" w="12700">
              <a:solidFill>
                <a:srgbClr val="5C5C5C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5C5C5C"/>
              </a:solidFill>
              <a:prstDash val="solid"/>
              <a:miter lim="400000"/>
            </a:ln>
          </a:top>
          <a:bottom>
            <a:ln cap="flat" w="12700">
              <a:solidFill>
                <a:srgbClr val="5C5C5C"/>
              </a:solidFill>
              <a:prstDash val="solid"/>
              <a:miter lim="400000"/>
            </a:ln>
          </a:bottom>
          <a:insideH>
            <a:ln cap="flat" w="12700">
              <a:solidFill>
                <a:srgbClr val="5C5C5C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5C5C5C"/>
              </a:solidFill>
              <a:prstDash val="solid"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solidFill>
                <a:srgbClr val="5C5C5C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0">
              <a:noFill/>
              <a:miter lim="400000"/>
            </a:ln>
          </a:bottom>
          <a:insideH>
            <a:ln cap="flat" w="12700">
              <a:solidFill>
                <a:srgbClr val="EBEBEB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cap="flat" w="12700">
              <a:solidFill>
                <a:srgbClr val="808251"/>
              </a:solidFill>
              <a:prstDash val="solid"/>
              <a:miter lim="400000"/>
            </a:ln>
          </a:left>
          <a:right>
            <a:ln cap="flat" w="12700">
              <a:solidFill>
                <a:srgbClr val="808251"/>
              </a:solidFill>
              <a:prstDash val="solid"/>
              <a:miter lim="400000"/>
            </a:ln>
          </a:right>
          <a:top>
            <a:ln cap="flat" w="12700">
              <a:solidFill>
                <a:srgbClr val="808251"/>
              </a:solidFill>
              <a:prstDash val="solid"/>
              <a:miter lim="400000"/>
            </a:ln>
          </a:top>
          <a:bottom>
            <a:ln cap="flat" w="12700">
              <a:solidFill>
                <a:srgbClr val="808251"/>
              </a:solidFill>
              <a:prstDash val="solid"/>
              <a:miter lim="400000"/>
            </a:ln>
          </a:bottom>
          <a:insideH>
            <a:ln cap="flat" w="12700">
              <a:solidFill>
                <a:srgbClr val="808251"/>
              </a:solidFill>
              <a:prstDash val="solid"/>
              <a:miter lim="400000"/>
            </a:ln>
          </a:insideH>
          <a:insideV>
            <a:ln cap="flat" w="12700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solidFill>
                <a:srgbClr val="808251"/>
              </a:solidFill>
              <a:prstDash val="solid"/>
              <a:miter lim="400000"/>
            </a:ln>
          </a:left>
          <a:right>
            <a:ln cap="flat" w="12700">
              <a:solidFill>
                <a:srgbClr val="808251"/>
              </a:solidFill>
              <a:prstDash val="solid"/>
              <a:miter lim="400000"/>
            </a:ln>
          </a:right>
          <a:top>
            <a:ln cap="flat" w="12700">
              <a:solidFill>
                <a:srgbClr val="808251"/>
              </a:solidFill>
              <a:prstDash val="solid"/>
              <a:miter lim="400000"/>
            </a:ln>
          </a:top>
          <a:bottom>
            <a:ln cap="flat" w="12700">
              <a:solidFill>
                <a:srgbClr val="808251"/>
              </a:solidFill>
              <a:prstDash val="solid"/>
              <a:miter lim="400000"/>
            </a:ln>
          </a:bottom>
          <a:insideH>
            <a:ln cap="flat" w="12700">
              <a:solidFill>
                <a:srgbClr val="808251"/>
              </a:solidFill>
              <a:prstDash val="solid"/>
              <a:miter lim="400000"/>
            </a:ln>
          </a:insideH>
          <a:insideV>
            <a:ln cap="flat" w="12700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cap="flat" w="12700">
              <a:solidFill>
                <a:srgbClr val="808251"/>
              </a:solidFill>
              <a:prstDash val="solid"/>
              <a:miter lim="400000"/>
            </a:ln>
          </a:left>
          <a:right>
            <a:ln cap="flat" w="12700">
              <a:solidFill>
                <a:srgbClr val="808251"/>
              </a:solidFill>
              <a:prstDash val="solid"/>
              <a:miter lim="400000"/>
            </a:ln>
          </a:right>
          <a:top>
            <a:ln cap="flat" w="50800">
              <a:solidFill>
                <a:srgbClr val="808251"/>
              </a:solidFill>
              <a:prstDash val="solid"/>
              <a:miter lim="400000"/>
            </a:ln>
          </a:top>
          <a:bottom>
            <a:ln cap="flat" w="12700">
              <a:solidFill>
                <a:srgbClr val="808251"/>
              </a:solidFill>
              <a:prstDash val="solid"/>
              <a:miter lim="400000"/>
            </a:ln>
          </a:bottom>
          <a:insideH>
            <a:ln cap="flat" w="12700">
              <a:solidFill>
                <a:srgbClr val="808251"/>
              </a:solidFill>
              <a:prstDash val="solid"/>
              <a:miter lim="400000"/>
            </a:ln>
          </a:insideH>
          <a:insideV>
            <a:ln cap="flat" w="12700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solidFill>
                <a:srgbClr val="808251"/>
              </a:solidFill>
              <a:prstDash val="solid"/>
              <a:miter lim="400000"/>
            </a:ln>
          </a:left>
          <a:right>
            <a:ln cap="flat" w="12700">
              <a:solidFill>
                <a:srgbClr val="808251"/>
              </a:solidFill>
              <a:prstDash val="solid"/>
              <a:miter lim="400000"/>
            </a:ln>
          </a:right>
          <a:top>
            <a:ln cap="flat" w="12700">
              <a:solidFill>
                <a:srgbClr val="808251"/>
              </a:solidFill>
              <a:prstDash val="solid"/>
              <a:miter lim="400000"/>
            </a:ln>
          </a:top>
          <a:bottom>
            <a:ln cap="flat" w="12700">
              <a:solidFill>
                <a:srgbClr val="808251"/>
              </a:solidFill>
              <a:prstDash val="solid"/>
              <a:miter lim="400000"/>
            </a:ln>
          </a:bottom>
          <a:insideH>
            <a:ln cap="flat" w="12700">
              <a:solidFill>
                <a:srgbClr val="808251"/>
              </a:solidFill>
              <a:prstDash val="solid"/>
              <a:miter lim="400000"/>
            </a:ln>
          </a:insideH>
          <a:insideV>
            <a:ln cap="flat" w="12700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FFFDEF"/>
              </a:solidFill>
              <a:prstDash val="solid"/>
              <a:miter lim="400000"/>
            </a:ln>
          </a:top>
          <a:bottom>
            <a:ln cap="flat" w="12700">
              <a:solidFill>
                <a:srgbClr val="FFFDEF"/>
              </a:solidFill>
              <a:prstDash val="solid"/>
              <a:miter lim="400000"/>
            </a:ln>
          </a:bottom>
          <a:insideH>
            <a:ln cap="flat" w="12700">
              <a:solidFill>
                <a:srgbClr val="FFFDEF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solidFill>
                <a:srgbClr val="FFFDEF"/>
              </a:solidFill>
              <a:prstDash val="solid"/>
              <a:miter lim="400000"/>
            </a:ln>
          </a:left>
          <a:right>
            <a:ln cap="flat" w="12700">
              <a:solidFill>
                <a:srgbClr val="FFFDEF"/>
              </a:solidFill>
              <a:prstDash val="solid"/>
              <a:miter lim="400000"/>
            </a:ln>
          </a:right>
          <a:top>
            <a:ln cap="flat" w="12700">
              <a:solidFill>
                <a:srgbClr val="FFFDEF"/>
              </a:solidFill>
              <a:prstDash val="solid"/>
              <a:miter lim="400000"/>
            </a:ln>
          </a:top>
          <a:bottom>
            <a:ln cap="flat" w="12700">
              <a:solidFill>
                <a:srgbClr val="FFFDEF"/>
              </a:solidFill>
              <a:prstDash val="solid"/>
              <a:miter lim="400000"/>
            </a:ln>
          </a:bottom>
          <a:insideH>
            <a:ln cap="flat" w="12700">
              <a:solidFill>
                <a:srgbClr val="FFFDEF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FFFDEF"/>
              </a:solidFill>
              <a:prstDash val="solid"/>
              <a:miter lim="400000"/>
            </a:ln>
          </a:top>
          <a:bottom>
            <a:ln cap="flat" w="12700">
              <a:solidFill>
                <a:srgbClr val="FFFDEF"/>
              </a:solidFill>
              <a:prstDash val="solid"/>
              <a:miter lim="400000"/>
            </a:ln>
          </a:bottom>
          <a:insideH>
            <a:ln cap="flat" w="12700">
              <a:solidFill>
                <a:srgbClr val="FFFDEF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FFFDEF"/>
              </a:solidFill>
              <a:prstDash val="solid"/>
              <a:miter lim="400000"/>
            </a:ln>
          </a:top>
          <a:bottom>
            <a:ln cap="flat" w="12700">
              <a:solidFill>
                <a:srgbClr val="FFFDEF"/>
              </a:solidFill>
              <a:prstDash val="solid"/>
              <a:miter lim="400000"/>
            </a:ln>
          </a:bottom>
          <a:insideH>
            <a:ln cap="flat" w="12700">
              <a:solidFill>
                <a:srgbClr val="FFFDEF"/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cap="flat" w="25400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noFill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solidFill>
                <a:srgbClr val="797B80"/>
              </a:solidFill>
              <a:prstDash val="solid"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noFill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noFill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noFill/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solidFill>
                <a:srgbClr val="5C5C5C"/>
              </a:solidFill>
              <a:prstDash val="solid"/>
              <a:miter lim="400000"/>
            </a:ln>
          </a:right>
          <a:top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solidFill>
                <a:srgbClr val="5C5C5C"/>
              </a:solidFill>
              <a:prstDash val="solid"/>
              <a:miter lim="400000"/>
            </a:ln>
          </a:top>
          <a:bottom>
            <a:ln cap="flat" w="12700">
              <a:noFill/>
              <a:miter lim="400000"/>
            </a:ln>
          </a:bottom>
          <a:insideH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cap="flat" w="12700">
              <a:noFill/>
              <a:miter lim="400000"/>
            </a:ln>
          </a:left>
          <a:right>
            <a:ln cap="flat" w="12700">
              <a:noFill/>
              <a:miter lim="400000"/>
            </a:ln>
          </a:right>
          <a:top>
            <a:ln cap="flat" w="12700">
              <a:noFill/>
              <a:miter lim="400000"/>
            </a:ln>
          </a:top>
          <a:bottom>
            <a:ln cap="flat" w="12700">
              <a:solidFill>
                <a:srgbClr val="5C5C5C"/>
              </a:solidFill>
              <a:prstDash val="solid"/>
              <a:miter lim="400000"/>
            </a:ln>
          </a:bottom>
          <a:insideH>
            <a:ln cap="flat" w="12700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cap="flat" w="12700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gridSpacing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0" cy="0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slides/slide1.xml" Type="http://schemas.openxmlformats.org/officeDocument/2006/relationships/slide"></Relationship><Relationship Id="rId7" Target="slides/slide2.xml" Type="http://schemas.openxmlformats.org/officeDocument/2006/relationships/slide"></Relationship><Relationship Id="rId8" Target="slides/slide3.xml" Type="http://schemas.openxmlformats.org/officeDocument/2006/relationships/slide"></Relationship><Relationship Id="rId9" Target="slides/slide4.xml" Type="http://schemas.openxmlformats.org/officeDocument/2006/relationships/slide"></Relationship><Relationship Id="rId10" Target="slides/slide5.xml" Type="http://schemas.openxmlformats.org/officeDocument/2006/relationships/slide"></Relationship><Relationship Id="rId11" Target="slides/slide6.xml" Type="http://schemas.openxmlformats.org/officeDocument/2006/relationships/slide"></Relationship><Relationship Id="rId12" Target="slides/slide7.xml" Type="http://schemas.openxmlformats.org/officeDocument/2006/relationships/slide"></Relationship><Relationship Id="rId13" Target="slides/slide8.xml" Type="http://schemas.openxmlformats.org/officeDocument/2006/relationships/slide"></Relationship><Relationship Id="rId14" Target="slides/slide9.xml" Type="http://schemas.openxmlformats.org/officeDocument/2006/relationships/slide"></Relationship><Relationship Id="rId15" Target="slides/slide10.xml" Type="http://schemas.openxmlformats.org/officeDocument/2006/relationships/slide"></Relationship><Relationship Id="rId16" Target="slides/slide11.xml" Type="http://schemas.openxmlformats.org/officeDocument/2006/relationships/slide"></Relationship><Relationship Id="rId17" Target="slides/slide12.xml" Type="http://schemas.openxmlformats.org/officeDocument/2006/relationships/slide"></Relationship><Relationship Id="rId18" Target="slides/slide13.xml" Type="http://schemas.openxmlformats.org/officeDocument/2006/relationships/slide"></Relationship><Relationship Id="rId19" Target="slides/slide14.xml" Type="http://schemas.openxmlformats.org/officeDocument/2006/relationships/slide"></Relationship><Relationship Id="rId20" Target="slides/slide15.xml" Type="http://schemas.openxmlformats.org/officeDocument/2006/relationships/slide"></Relationship><Relationship Id="rId21" Target="slides/slide16.xml" Type="http://schemas.openxmlformats.org/officeDocument/2006/relationships/slide"></Relationship><Relationship Id="rId22" Target="slides/slide17.xml" Type="http://schemas.openxmlformats.org/officeDocument/2006/relationships/slide"></Relationship><Relationship Id="rId23" Target="slides/slide18.xml" Type="http://schemas.openxmlformats.org/officeDocument/2006/relationships/slide"></Relationship><Relationship Id="rId24" Target="slides/slide19.xml" Type="http://schemas.openxmlformats.org/officeDocument/2006/relationships/slide"></Relationship><Relationship Id="rId25" Target="slides/slide20.xml" Type="http://schemas.openxmlformats.org/officeDocument/2006/relationships/slide"></Relationship><Relationship Id="rId26" Target="slides/slide21.xml" Type="http://schemas.openxmlformats.org/officeDocument/2006/relationships/slide"></Relationship><Relationship Id="rId27" Target="slides/slide22.xml" Type="http://schemas.openxmlformats.org/officeDocument/2006/relationships/slide"></Relationship><Relationship Id="rId28" Target="slides/slide23.xml" Type="http://schemas.openxmlformats.org/officeDocument/2006/relationships/slide"></Relationship><Relationship Id="rId29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4" name="Shape 14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5" name="Shape 1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4400" y="4343400"/>
            <a:ext cx="50292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lvl1pPr defTabSz="4572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1pPr>
    <a:lvl2pPr defTabSz="457200" indent="2286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2pPr>
    <a:lvl3pPr defTabSz="457200" indent="4572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3pPr>
    <a:lvl4pPr defTabSz="457200" indent="6858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4pPr>
    <a:lvl5pPr defTabSz="457200" indent="9144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5pPr>
    <a:lvl6pPr defTabSz="457200" indent="11430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6pPr>
    <a:lvl7pPr defTabSz="457200" indent="13716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7pPr>
    <a:lvl8pPr defTabSz="457200" indent="16002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8pPr>
    <a:lvl9pPr defTabSz="457200" indent="1828800" latinLnBrk="0">
      <a:lnSpc>
        <a:spcPct val="117999"/>
      </a:lnSpc>
      <a:defRPr sz="2200">
        <a:uFillTx/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0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3.xml.rels><?xml version="1.0" standalone="yes" ?><Relationships xmlns="http://schemas.openxmlformats.org/package/2006/relationships"><Relationship Id="rId1" Target="../media/image1.png" Type="http://schemas.openxmlformats.org/officeDocument/2006/relationships/image"></Relationship><Relationship Id="rId2" Target="../slideMasters/slideMaster1.xml" Type="http://schemas.openxmlformats.org/officeDocument/2006/relationships/slideMaster"></Relationship></Relationships>
</file>

<file path=ppt/slideLayouts/_rels/slideLayout1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7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8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9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itle">
  <p:cSld name="大標題與副標題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7874000"/>
            <a:ext cx="22351997" cy="6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16000"/>
            <a:ext cx="22352000" cy="70739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7975600"/>
            <a:ext cx="22352000" cy="45974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ctr" indent="0" marL="0">
              <a:lnSpc>
                <a:spcPct val="70000"/>
              </a:lnSpc>
              <a:spcBef>
                <a:spcPts val="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1pPr>
            <a:lvl2pPr algn="ctr" indent="0" marL="0">
              <a:lnSpc>
                <a:spcPct val="70000"/>
              </a:lnSpc>
              <a:spcBef>
                <a:spcPts val="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2pPr>
            <a:lvl3pPr algn="ctr" indent="0" marL="0">
              <a:lnSpc>
                <a:spcPct val="70000"/>
              </a:lnSpc>
              <a:spcBef>
                <a:spcPts val="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3pPr>
            <a:lvl4pPr algn="ctr" indent="0" marL="0">
              <a:lnSpc>
                <a:spcPct val="70000"/>
              </a:lnSpc>
              <a:spcBef>
                <a:spcPts val="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4pPr>
            <a:lvl5pPr algn="ctr" indent="0" marL="0">
              <a:lnSpc>
                <a:spcPct val="70000"/>
              </a:lnSpc>
              <a:spcBef>
                <a:spcPts val="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931755" y="12922250"/>
            <a:ext cx="431801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10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名言語錄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1" name="「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5200" y="412749"/>
            <a:ext cx="5194300" cy="7213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b="1" i="0" spc="0" sz="40000">
                <a:solidFill>
                  <a:srgbClr val="E4E4E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rPr>
                <a:uFillTx/>
              </a:rPr>
              <a:t>「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2" name="在此輸入名言語錄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32200" y="5442942"/>
            <a:ext cx="19735800" cy="134620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spAutoFit/>
          </a:bodyPr>
          <a:lstStyle>
            <a:lvl1pPr indent="0" marL="0">
              <a:spcBef>
                <a:spcPts val="2300"/>
              </a:spcBef>
              <a:buFontTx/>
              <a:buNone/>
              <a:defRPr sz="7000">
                <a:solidFill>
                  <a:srgbClr val="747676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在此輸入名言語錄。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3" name="-王大明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4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32200" y="10756900"/>
            <a:ext cx="19735800" cy="1346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spAutoFit/>
          </a:bodyPr>
          <a:lstStyle>
            <a:lvl1pPr algn="r" indent="0" marL="0">
              <a:lnSpc>
                <a:spcPct val="70000"/>
              </a:lnSpc>
              <a:spcBef>
                <a:spcPts val="2300"/>
              </a:spcBef>
              <a:buFontTx/>
              <a:buNone/>
              <a:defRPr i="1" sz="7000">
                <a:solidFill>
                  <a:srgbClr val="6B6D6D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-王大明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1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照片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1" name="118295074_2675x2907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27000" y="-2540000"/>
            <a:ext cx="24637999" cy="26768159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2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>
                <a:solidFill>
                  <a:srgbClr val="CBCBCB"/>
                </a:solidFill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1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空白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9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1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Title - Top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126" name="影像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"/>
          <a:srcRect b="3134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37929" y="1226737"/>
            <a:ext cx="2054345" cy="700220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7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2952543" y="-1877320"/>
            <a:ext cx="1" cy="4359231"/>
          </a:xfrm>
          <a:prstGeom prst="line">
            <a:avLst/>
          </a:prstGeom>
          <a:ln w="127000">
            <a:solidFill>
              <a:srgbClr val="41AACD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8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12932" y="355600"/>
            <a:ext cx="19331168" cy="2442363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>
            <a:lvl1pPr algn="ctr" indent="0" marL="0">
              <a:spcBef>
                <a:spcPts val="0"/>
              </a:spcBef>
              <a:buFontTx/>
              <a:buNone/>
              <a:defRPr sz="11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9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969750" y="13093700"/>
            <a:ext cx="419100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ctr">
              <a:defRPr sz="24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1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標題及內容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6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76400" y="730250"/>
            <a:ext cx="21031200" cy="2651126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91439" lIns="91439" rIns="91439" tIns="91439"/>
          <a:lstStyle>
            <a:lvl1pPr defTabSz="1828800">
              <a:lnSpc>
                <a:spcPct val="90000"/>
              </a:lnSpc>
              <a:spcBef>
                <a:spcPts val="0"/>
              </a:spcBef>
              <a:defRPr cap="none" sz="88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7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76400" y="3651250"/>
            <a:ext cx="21031200" cy="8702676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lIns="91439" rIns="91439" tIns="91439"/>
          <a:lstStyle>
            <a:lvl1pPr defTabSz="1828800" indent="-457200" marL="4572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defTabSz="1828800" indent="-533400" marL="9906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defTabSz="1828800" indent="-640079" marL="1554479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defTabSz="1828800" indent="-711200" marL="2082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defTabSz="1828800" indent="-711200" marL="25400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8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203052" y="12802235"/>
            <a:ext cx="504548" cy="55118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91439" lIns="91439" rIns="91439" tIns="91439"/>
          <a:lstStyle>
            <a:lvl1pPr defTabSz="1828800">
              <a:defRPr sz="240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照片 - 水平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118295074_2675x2907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38100" y="-4394200"/>
            <a:ext cx="24460199" cy="26574989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矩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4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algn="ctr" indent="0" marL="0">
              <a:spcBef>
                <a:spcPts val="0"/>
              </a:spcBef>
              <a:buFontTx/>
              <a:buNone/>
              <a:defRPr sz="3500">
                <a:uFillTx/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5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718800"/>
            <a:ext cx="22352002" cy="6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7823200"/>
            <a:ext cx="22352000" cy="31115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795000"/>
            <a:ext cx="22352000" cy="172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1pPr>
            <a:lvl2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2pPr>
            <a:lvl3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3pPr>
            <a:lvl4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4pPr>
            <a:lvl5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>
                <a:solidFill>
                  <a:srgbClr val="CBCBCB"/>
                </a:solidFill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大標題 - 中央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16000"/>
            <a:ext cx="22352000" cy="70739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936187" y="12922250"/>
            <a:ext cx="431801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照片 - 直式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718800"/>
            <a:ext cx="12090400" cy="3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" name="182429520_1646x1646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4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306300" y="-114300"/>
            <a:ext cx="13931900" cy="139319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155700"/>
            <a:ext cx="12090400" cy="9779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795000"/>
            <a:ext cx="12090400" cy="1905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1pPr>
            <a:lvl2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2pPr>
            <a:lvl3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3pPr>
            <a:lvl4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4pPr>
            <a:lvl5pPr algn="r" indent="0" marL="0">
              <a:lnSpc>
                <a:spcPct val="70000"/>
              </a:lnSpc>
              <a:spcBef>
                <a:spcPts val="800"/>
              </a:spcBef>
              <a:buFontTx/>
              <a:buNone/>
              <a:defRPr i="1" sz="7000">
                <a:solidFill>
                  <a:srgbClr val="747676"/>
                </a:solidFill>
                <a:uFillTx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>
                <a:solidFill>
                  <a:srgbClr val="CBCBCB"/>
                </a:solidFill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大標題 - 上方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2222500"/>
            <a:ext cx="22352000" cy="5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大標題與項目符號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2222500"/>
            <a:ext cx="22352000" cy="5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2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3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大標題、項目符號與照片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08000" y="2222500"/>
            <a:ext cx="10160000" cy="3"/>
          </a:xfrm>
          <a:prstGeom prst="line">
            <a:avLst/>
          </a:prstGeom>
          <a:ln cap="rnd" w="38100">
            <a:solidFill>
              <a:srgbClr val="747676"/>
            </a:solidFill>
            <a:custDash>
              <a:ds d="100000" sp="200000"/>
            </a:custDash>
            <a:round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>
            <a:noAutofit/>
          </a:bodyPr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2" name="118295074_2675x2907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4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381000" y="-114300"/>
            <a:ext cx="13931900" cy="1513643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3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08000" y="1016000"/>
            <a:ext cx="10160000" cy="1016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4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08000" y="2540000"/>
            <a:ext cx="10160000" cy="10160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indent="-571500" marL="571500">
              <a:defRPr sz="4000">
                <a:uFillTx/>
              </a:defRPr>
            </a:lvl1pPr>
            <a:lvl2pPr indent="-571500" marL="1143000">
              <a:defRPr sz="4000">
                <a:uFillTx/>
              </a:defRPr>
            </a:lvl2pPr>
            <a:lvl3pPr indent="-571500" marL="1714500">
              <a:defRPr sz="4000">
                <a:uFillTx/>
              </a:defRPr>
            </a:lvl3pPr>
            <a:lvl4pPr indent="-571500" marL="2286000">
              <a:defRPr sz="4000">
                <a:uFillTx/>
              </a:defRPr>
            </a:lvl4pPr>
            <a:lvl5pPr indent="-571500" marL="2857500">
              <a:defRPr sz="4000">
                <a:uFillTx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5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項目符號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2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3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Layouts/slideLayout9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x">
  <p:cSld name="照片 - 一頁三張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0" name="118295074_2675x2907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-1333500"/>
            <a:ext cx="13970000" cy="15177823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1" name="182741592_1098x949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4" sz="half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0" y="-1130300"/>
            <a:ext cx="9296400" cy="8034867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2" name="182429520_1646x1646.jpeg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5" sz="half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0" y="5778500"/>
            <a:ext cx="8382000" cy="8382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19" lIns="91439" rIns="91439" tIns="45719">
            <a:noAutofit/>
          </a:bodyPr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3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1137900"/>
            <a:ext cx="22352000" cy="1905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indent="0" marL="0">
              <a:spcBef>
                <a:spcPts val="2000"/>
              </a:spcBef>
              <a:buFontTx/>
              <a:buNone/>
              <a:defRPr i="1" spc="39" sz="4000">
                <a:uFillTx/>
              </a:defRPr>
            </a:lvl1pPr>
            <a:lvl2pPr indent="0" marL="0">
              <a:spcBef>
                <a:spcPts val="2000"/>
              </a:spcBef>
              <a:buFontTx/>
              <a:buNone/>
              <a:defRPr i="1" spc="39" sz="4000">
                <a:uFillTx/>
              </a:defRPr>
            </a:lvl2pPr>
            <a:lvl3pPr indent="0" marL="0">
              <a:spcBef>
                <a:spcPts val="2000"/>
              </a:spcBef>
              <a:buFontTx/>
              <a:buNone/>
              <a:defRPr i="1" spc="39" sz="4000">
                <a:uFillTx/>
              </a:defRPr>
            </a:lvl3pPr>
            <a:lvl4pPr indent="0" marL="0">
              <a:spcBef>
                <a:spcPts val="2000"/>
              </a:spcBef>
              <a:buFontTx/>
              <a:buNone/>
              <a:defRPr i="1" spc="39" sz="4000">
                <a:uFillTx/>
              </a:defRPr>
            </a:lvl4pPr>
            <a:lvl5pPr indent="0" marL="0">
              <a:spcBef>
                <a:spcPts val="2000"/>
              </a:spcBef>
              <a:buFontTx/>
              <a:buNone/>
              <a:defRPr i="1" spc="39" sz="4000">
                <a:uFillTx/>
              </a:defRPr>
            </a:lvl5pPr>
          </a:lstStyle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fld id="{86CB4B4D-7CA3-9044-876B-883B54F8677D}" type="slidenum"/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Layout>
</file>

<file path=ppt/slideMasters/_rels/slideMaster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slideLayouts/slideLayout2.xml" Type="http://schemas.openxmlformats.org/officeDocument/2006/relationships/slideLayout"></Relationship><Relationship Id="rId3" Target="../slideLayouts/slideLayout3.xml" Type="http://schemas.openxmlformats.org/officeDocument/2006/relationships/slideLayout"></Relationship><Relationship Id="rId4" Target="../slideLayouts/slideLayout4.xml" Type="http://schemas.openxmlformats.org/officeDocument/2006/relationships/slideLayout"></Relationship><Relationship Id="rId5" Target="../slideLayouts/slideLayout5.xml" Type="http://schemas.openxmlformats.org/officeDocument/2006/relationships/slideLayout"></Relationship><Relationship Id="rId6" Target="../slideLayouts/slideLayout6.xml" Type="http://schemas.openxmlformats.org/officeDocument/2006/relationships/slideLayout"></Relationship><Relationship Id="rId7" Target="../slideLayouts/slideLayout7.xml" Type="http://schemas.openxmlformats.org/officeDocument/2006/relationships/slideLayout"></Relationship><Relationship Id="rId8" Target="../slideLayouts/slideLayout8.xml" Type="http://schemas.openxmlformats.org/officeDocument/2006/relationships/slideLayout"></Relationship><Relationship Id="rId9" Target="../slideLayouts/slideLayout9.xml" Type="http://schemas.openxmlformats.org/officeDocument/2006/relationships/slideLayout"></Relationship><Relationship Id="rId10" Target="../slideLayouts/slideLayout10.xml" Type="http://schemas.openxmlformats.org/officeDocument/2006/relationships/slideLayout"></Relationship><Relationship Id="rId11" Target="../slideLayouts/slideLayout11.xml" Type="http://schemas.openxmlformats.org/officeDocument/2006/relationships/slideLayout"></Relationship><Relationship Id="rId12" Target="../slideLayouts/slideLayout12.xml" Type="http://schemas.openxmlformats.org/officeDocument/2006/relationships/slideLayout"></Relationship><Relationship Id="rId13" Target="../slideLayouts/slideLayout13.xml" Type="http://schemas.openxmlformats.org/officeDocument/2006/relationships/slideLayout"></Relationship><Relationship Id="rId14" Target="../slideLayouts/slideLayout14.xml" Type="http://schemas.openxmlformats.org/officeDocument/2006/relationships/slideLayout"></Relationship><Relationship Id="rId15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rgbClr val="FFFFFF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大標題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>
            <a:normAutofit/>
          </a:bodyPr>
          <a:lstStyle/>
          <a:p>
            <a:pPr/>
            <a:r>
              <a:rPr>
                <a:uFillTx/>
              </a:rPr>
              <a:t>大標題文字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內文層級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>
            <a:normAutofit/>
          </a:bodyPr>
          <a:lstStyle/>
          <a:p>
            <a:pPr/>
            <a:r>
              <a:rPr>
                <a:uFillTx/>
              </a:rPr>
              <a:t>內文層級一</a:t>
            </a:r>
          </a:p>
          <a:p>
            <a:pPr lvl="1"/>
            <a:r>
              <a:rPr>
                <a:uFillTx/>
              </a:rPr>
              <a:t>內文層級二</a:t>
            </a:r>
          </a:p>
          <a:p>
            <a:pPr lvl="2"/>
            <a:r>
              <a:rPr>
                <a:uFillTx/>
              </a:rPr>
              <a:t>內文層級三</a:t>
            </a:r>
          </a:p>
          <a:p>
            <a:pPr lvl="3"/>
            <a:r>
              <a:rPr>
                <a:uFillTx/>
              </a:rPr>
              <a:t>內文層級四</a:t>
            </a:r>
          </a:p>
          <a:p>
            <a:pPr lvl="4"/>
            <a:r>
              <a:rPr>
                <a:uFillTx/>
              </a:rPr>
              <a:t>內文層級五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幻燈片編號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936187" y="12928600"/>
            <a:ext cx="431801" cy="457200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 wrap="none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sldLayoutIdLst>
    <p:sldLayoutId r:id="rId1" id="2147483661"/>
    <p:sldLayoutId r:id="rId2" id="2147483662"/>
    <p:sldLayoutId r:id="rId3" id="2147483663"/>
    <p:sldLayoutId r:id="rId4" id="2147483664"/>
    <p:sldLayoutId r:id="rId5" id="2147483665"/>
    <p:sldLayoutId r:id="rId6" id="2147483666"/>
    <p:sldLayoutId r:id="rId7" id="2147483667"/>
    <p:sldLayoutId r:id="rId8" id="2147483668"/>
    <p:sldLayoutId r:id="rId9" id="2147483669"/>
    <p:sldLayoutId r:id="rId10" id="2147483670"/>
    <p:sldLayoutId r:id="rId11" id="2147483671"/>
    <p:sldLayoutId r:id="rId12" id="2147483672"/>
    <p:sldLayoutId r:id="rId13" id="2147483673"/>
    <p:sldLayoutId r:id="rId14" id="2147483674"/>
  </p:sldLayoutIdLst>
  <p:transition spd="med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defTabSz="825500" indent="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algn="l" defTabSz="825500" indent="3429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algn="l" defTabSz="825500" indent="6858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algn="l" defTabSz="825500" indent="10287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algn="l" defTabSz="825500" indent="13716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algn="l" defTabSz="825500" indent="17145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algn="l" defTabSz="825500" indent="20574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algn="l" defTabSz="825500" indent="24003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algn="l" defTabSz="825500" indent="2743200" latinLnBrk="0" marL="0" marR="0" rtl="0">
        <a:lnSpc>
          <a:spcPct val="100000"/>
        </a:lnSpc>
        <a:spcBef>
          <a:spcPts val="3300"/>
        </a:spcBef>
        <a:spcAft>
          <a:spcPts val="0"/>
        </a:spcAft>
        <a:buFontTx/>
        <a:buNone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defTabSz="825500" indent="-635000" latinLnBrk="0" marL="635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algn="l" defTabSz="825500" indent="-635000" latinLnBrk="0" marL="1270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algn="l" defTabSz="825500" indent="-635000" latinLnBrk="0" marL="1905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algn="l" defTabSz="825500" indent="-635000" latinLnBrk="0" marL="2540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algn="l" defTabSz="825500" indent="-635000" latinLnBrk="0" marL="3175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algn="l" defTabSz="825500" indent="-635000" latinLnBrk="0" marL="3810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algn="l" defTabSz="825500" indent="-635000" latinLnBrk="0" marL="4445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algn="l" defTabSz="825500" indent="-635000" latinLnBrk="0" marL="5080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algn="l" defTabSz="825500" indent="-635000" latinLnBrk="0" marL="5715000" marR="0" rtl="0">
        <a:lnSpc>
          <a:spcPct val="100000"/>
        </a:lnSpc>
        <a:spcBef>
          <a:spcPts val="2500"/>
        </a:spcBef>
        <a:spcAft>
          <a:spcPts val="0"/>
        </a:spcAft>
        <a:buSzPct val="75000"/>
        <a:buFont typeface="Zapf Dingbats"/>
        <a:buChar char="➤"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r" defTabSz="825500" indent="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algn="r" defTabSz="825500" indent="2286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algn="r" defTabSz="825500" indent="4572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algn="r" defTabSz="825500" indent="6858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algn="r" defTabSz="825500" indent="9144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algn="r" defTabSz="825500" indent="11430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algn="r" defTabSz="825500" indent="13716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algn="r" defTabSz="825500" indent="16002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algn="r" defTabSz="825500" indent="1828800" latinLnBrk="0" marL="0" marR="0">
        <a:lnSpc>
          <a:spcPct val="100000"/>
        </a:lnSpc>
        <a:spcBef>
          <a:spcPts val="0"/>
        </a:spcBef>
        <a:spcAft>
          <a:spcPts val="0"/>
        </a:spcAft>
        <a:buFontTx/>
        <a:buNone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media/image1.jpeg" Type="http://schemas.openxmlformats.org/officeDocument/2006/relationships/image"></Relationship><Relationship Id="rId3" Target="../media/image2.jpeg" Type="http://schemas.openxmlformats.org/officeDocument/2006/relationships/image"></Relationship><Relationship Id="rId4" Target="../media/image2.pn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0.png" Type="http://schemas.openxmlformats.org/officeDocument/2006/relationships/image"></Relationship><Relationship Id="rId3" Target="../media/image9.png" Type="http://schemas.openxmlformats.org/officeDocument/2006/relationships/image"></Relationship><Relationship Id="rId4" Target="https://lxz.com.tw/" TargetMode="External" Type="http://schemas.openxmlformats.org/officeDocument/2006/relationships/hyperlink"></Relationship></Relationships>
</file>

<file path=ppt/slides/_rels/slide11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1.png" Type="http://schemas.openxmlformats.org/officeDocument/2006/relationships/image"></Relationship><Relationship Id="rId3" Target="../media/image9.png" Type="http://schemas.openxmlformats.org/officeDocument/2006/relationships/image"></Relationship><Relationship Id="rId4" Target="https://www.orbis.com.tw/" TargetMode="External" Type="http://schemas.openxmlformats.org/officeDocument/2006/relationships/hyperlink"></Relationship></Relationships>
</file>

<file path=ppt/slides/_rels/slide12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/Relationships>
</file>

<file path=ppt/slides/_rels/slide13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/Relationships>
</file>

<file path=ppt/slides/_rels/slide14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2.png" Type="http://schemas.openxmlformats.org/officeDocument/2006/relationships/image"></Relationship><Relationship Id="rId3" Target="../media/image13.png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4.png" Type="http://schemas.openxmlformats.org/officeDocument/2006/relationships/image"></Relationship><Relationship Id="rId3" Target="../media/image15.png" Type="http://schemas.openxmlformats.org/officeDocument/2006/relationships/image"></Relationship><Relationship Id="rId4" Target="../media/image16.png" Type="http://schemas.openxmlformats.org/officeDocument/2006/relationships/image"></Relationship><Relationship Id="rId5" Target="../media/image17.png" Type="http://schemas.openxmlformats.org/officeDocument/2006/relationships/image"></Relationship><Relationship Id="rId6" Target="../media/image18.png" Type="http://schemas.openxmlformats.org/officeDocument/2006/relationships/image"></Relationship><Relationship Id="rId7" Target="../media/image19.png" Type="http://schemas.openxmlformats.org/officeDocument/2006/relationships/image"></Relationship><Relationship Id="rId8" Target="../media/image20.png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21.png" Type="http://schemas.openxmlformats.org/officeDocument/2006/relationships/image"></Relationship><Relationship Id="rId3" Target="../media/image22.png" Type="http://schemas.openxmlformats.org/officeDocument/2006/relationships/image"></Relationship></Relationships>
</file>

<file path=ppt/slides/_rels/slide17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media/image5.jpeg" Type="http://schemas.openxmlformats.org/officeDocument/2006/relationships/image"></Relationship></Relationships>
</file>

<file path=ppt/slides/_rels/slide18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media/image2.png" Type="http://schemas.openxmlformats.org/officeDocument/2006/relationships/image"></Relationship></Relationships>
</file>

<file path=ppt/slides/_rels/slide19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/Relationships>
</file>

<file path=ppt/slides/_rels/slide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3.jpeg" Type="http://schemas.openxmlformats.org/officeDocument/2006/relationships/image"></Relationship><Relationship Id="rId3" Target="../media/image4.jpeg" Type="http://schemas.openxmlformats.org/officeDocument/2006/relationships/image"></Relationship><Relationship Id="rId4" Target="../media/image1.png" Type="http://schemas.openxmlformats.org/officeDocument/2006/relationships/image"></Relationship></Relationships>
</file>

<file path=ppt/slides/_rels/slide20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/Relationships>
</file>

<file path=ppt/slides/_rels/slide21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/Relationships>
</file>

<file path=ppt/slides/_rels/slide22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media/image23.png" Type="http://schemas.openxmlformats.org/officeDocument/2006/relationships/image"></Relationship></Relationships>
</file>

<file path=ppt/slides/_rels/slide23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media/image1.jpeg" Type="http://schemas.openxmlformats.org/officeDocument/2006/relationships/image"></Relationship><Relationship Id="rId3" Target="../media/image2.png" Type="http://schemas.openxmlformats.org/officeDocument/2006/relationships/image"></Relationship></Relationships>
</file>

<file path=ppt/slides/_rels/slide3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http://www.iwant-in.net/tw/iMarketing/?tag=%e5%85%a7%e5%ae%b9%e8%a1%8c%e9%8a%b7" TargetMode="External" Type="http://schemas.openxmlformats.org/officeDocument/2006/relationships/hyperlink"></Relationship><Relationship Id="rId3" Target="../media/image1.png" Type="http://schemas.openxmlformats.org/officeDocument/2006/relationships/image"></Relationship><Relationship Id="rId4" Target="../media/image3.png" Type="http://schemas.openxmlformats.org/officeDocument/2006/relationships/image"></Relationship></Relationships>
</file>

<file path=ppt/slides/_rels/slide4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.png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.png" Type="http://schemas.openxmlformats.org/officeDocument/2006/relationships/image"></Relationship></Relationships>
</file>

<file path=ppt/slides/_rels/slide6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media/image4.png" Type="http://schemas.openxmlformats.org/officeDocument/2006/relationships/image"></Relationship></Relationships>
</file>

<file path=ppt/slides/_rels/slide7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1.png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5.png" Type="http://schemas.openxmlformats.org/officeDocument/2006/relationships/image"></Relationship><Relationship Id="rId3" Target="../media/image1.png" Type="http://schemas.openxmlformats.org/officeDocument/2006/relationships/image"></Relationship><Relationship Id="rId4" Target="../media/image6.png" Type="http://schemas.openxmlformats.org/officeDocument/2006/relationships/image"></Relationship><Relationship Id="rId5" Target="../media/image7.png" Type="http://schemas.openxmlformats.org/officeDocument/2006/relationships/image"></Relationship><Relationship Id="rId6" Target="https://cosmetic-products-manufacturer-57.business.site/#posts" TargetMode="External" Type="http://schemas.openxmlformats.org/officeDocument/2006/relationships/hyperlink"></Relationship><Relationship Id="rId7" Target="http://www.joyofred.com/index.php" TargetMode="External" Type="http://schemas.openxmlformats.org/officeDocument/2006/relationships/hyperlink"></Relationship><Relationship Id="rId8" Target="http://www.joyofred.com" TargetMode="External" Type="http://schemas.openxmlformats.org/officeDocument/2006/relationships/hyperlink"></Relationship></Relationships>
</file>

<file path=ppt/slides/_rels/slide9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media/image8.png" Type="http://schemas.openxmlformats.org/officeDocument/2006/relationships/image"></Relationship><Relationship Id="rId3" Target="../media/image9.png" Type="http://schemas.openxmlformats.org/officeDocument/2006/relationships/image"></Relationship><Relationship Id="rId4" Target="https://www.daughter.com.tw/" TargetMode="External" Type="http://schemas.openxmlformats.org/officeDocument/2006/relationships/hyperlink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rgbClr val="FF7E79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bbf3f47de8474f93709e241ba54a3f0b_m.jpg" id="147" name="bbf3f47de8474f93709e241ba54a3f0b_m.jp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>
            <a:alphaModFix amt="37526"/>
          </a:blip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819800" y="-1367421"/>
            <a:ext cx="24817626" cy="16545084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Logo.jpeg" id="148" name="Logo.jpe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 b="49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583974" y="5055561"/>
            <a:ext cx="5274217" cy="5248093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9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0" name="喜之丹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5999" y="1155699"/>
            <a:ext cx="16142624" cy="948690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>
              <a:defRPr sz="16600">
                <a:solidFill>
                  <a:srgbClr val="FFFFFF"/>
                </a:solidFill>
                <a:uFillTx/>
              </a:defRPr>
            </a:pPr>
            <a:r>
              <a:rPr>
                <a:uFillTx/>
              </a:rPr>
              <a:t>喜之丹</a:t>
            </a:r>
          </a:p>
          <a:p>
            <a:pPr>
              <a:defRPr sz="12100">
                <a:solidFill>
                  <a:srgbClr val="FFFFFF"/>
                </a:solidFill>
                <a:uFillTx/>
              </a:defRPr>
            </a:pPr>
            <a:r>
              <a:rPr>
                <a:uFillTx/>
              </a:rPr>
              <a:t>電子商務平台</a:t>
            </a:r>
          </a:p>
          <a:p>
            <a:pPr>
              <a:defRPr sz="12100">
                <a:solidFill>
                  <a:srgbClr val="FFFFFF"/>
                </a:solidFill>
                <a:uFillTx/>
              </a:defRPr>
            </a:pPr>
            <a:r>
              <a:rPr>
                <a:uFillTx/>
              </a:rPr>
              <a:t>建議書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1" name="智媒科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5999" y="10795000"/>
            <a:ext cx="15842008" cy="1905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676909">
              <a:spcBef>
                <a:spcPts val="600"/>
              </a:spcBef>
              <a:defRPr sz="5740">
                <a:solidFill>
                  <a:srgbClr val="FFFFFF"/>
                </a:solidFill>
                <a:uFillTx/>
              </a:defRPr>
            </a:pPr>
            <a:r>
              <a:rPr>
                <a:uFillTx/>
              </a:rPr>
              <a:t>智媒科技</a:t>
            </a:r>
          </a:p>
          <a:p>
            <a:pPr defTabSz="676909">
              <a:spcBef>
                <a:spcPts val="600"/>
              </a:spcBef>
              <a:defRPr sz="5740">
                <a:solidFill>
                  <a:srgbClr val="FFFFFF"/>
                </a:solidFill>
                <a:uFillTx/>
              </a:defRPr>
            </a:pPr>
            <a:r>
              <a:rPr>
                <a:uFillTx/>
              </a:rPr>
              <a:t>2020/2/10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XNET_logo_colored02.png" id="152" name="XNET_logo_colored02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rcRect b="35210" r="1201" t="2211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820497" y="10948590"/>
            <a:ext cx="4801130" cy="1597714"/>
          </a:xfrm>
          <a:prstGeom prst="rect">
            <a:avLst/>
          </a:prstGeom>
          <a:ln w="12700">
            <a:miter lim="400000"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6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7" name="數位網購平台版型銷售模式範例｜老協珍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數位網購平台版型銷售模式範例｜老協珍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0" name="80年老店老協珍.png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4106" y="2664497"/>
            <a:ext cx="13882005" cy="10286332"/>
            <a:chOff x="0" y="0"/>
            <a:chExt cx="13882003" cy="10286331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80年老店老協珍.png" id="329" name="80年老店老協珍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89266" t="521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6999" y="88900"/>
              <a:ext cx="13628005" cy="99561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80年老店老協珍.png" id="328" name="80年老店老協珍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3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1" y="0"/>
              <a:ext cx="13882005" cy="10286332"/>
            </a:xfrm>
            <a:prstGeom prst="rect">
              <a:avLst/>
            </a:prstGeom>
            <a:effectLst/>
          </p:spPr>
        </p:pic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1" name="https://lxz.com.tw/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4294967295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331551" y="2540000"/>
            <a:ext cx="8036449" cy="10160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 u="sng">
                <a:uFillTx/>
                <a:hlinkClick r:id="rId4"/>
              </a:rPr>
              <a:t>https://lxz.com.tw/</a:t>
            </a:r>
          </a:p>
          <a:p>
            <a:pPr/>
            <a:r>
              <a:rPr>
                <a:uFillTx/>
              </a:rPr>
              <a:t>大圖強調商品特色</a:t>
            </a:r>
          </a:p>
          <a:p>
            <a:pPr/>
            <a:r>
              <a:rPr>
                <a:uFillTx/>
              </a:rPr>
              <a:t>手機親善環境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3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4" name="數位網購平台版型銷售模式範例｜日本美妝ORBI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數位網購平台版型銷售模式範例｜日本美妝ORBIS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7" name="ORBIS日本保養品-無油保養品、臉部保養、美白保濕、身體保養、低卡代餐，免費配送，免費試用 .png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4106" y="2664497"/>
            <a:ext cx="13882005" cy="10286332"/>
            <a:chOff x="0" y="0"/>
            <a:chExt cx="13882003" cy="10286331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ORBIS日本保養品-無油保養品、臉部保養、美白保濕、身體保養、低卡代餐，免費配送，免費試用 .png" id="336" name="ORBIS日本保養品-無油保養品、臉部保養、美白保濕、身體保養、低卡代餐，免費配送，免費試用 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68009" l="8792" r="879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7000" y="119174"/>
              <a:ext cx="13628004" cy="99258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ORBIS日本保養品-無油保養品、臉部保養、美白保濕、身體保養、低卡代餐，免費配送，免費試用 .png" id="335" name="ORBIS日本保養品-無油保養品、臉部保養、美白保濕、身體保養、低卡代餐，免費配送，免費試用 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3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1" y="0"/>
              <a:ext cx="13882005" cy="10286332"/>
            </a:xfrm>
            <a:prstGeom prst="rect">
              <a:avLst/>
            </a:prstGeom>
            <a:effectLst/>
          </p:spPr>
        </p:pic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8" name="https://www.orbis.com.tw/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4294967295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331551" y="2540000"/>
            <a:ext cx="8036449" cy="10160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 u="sng">
                <a:uFillTx/>
                <a:hlinkClick r:id="rId4"/>
              </a:rPr>
              <a:t>https://www.orbis.com.tw/</a:t>
            </a:r>
          </a:p>
          <a:p>
            <a:pPr/>
            <a:r>
              <a:rPr>
                <a:uFillTx/>
              </a:rPr>
              <a:t>日本原裝進口</a:t>
            </a:r>
          </a:p>
          <a:p>
            <a:pPr/>
            <a:r>
              <a:rPr>
                <a:uFillTx/>
              </a:rPr>
              <a:t>100%無油保養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0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1" name="標題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平台架構｜功能列表</a:t>
            </a:r>
          </a:p>
        </p:txBody>
      </p:sp>
      <p:graphicFrame>
        <p:nvGraphicFrame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2" name="表格"/>
          <p:cNvGraphicFrame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aphicFramePr>
        <p:xfrm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off x="1298339" y="2848809"/>
          <a:ext cx="9565696" cy="9926201"/>
        </p:xfrm>
        <a:graphic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15990"/>
                <a:gridCol w="7776596"/>
              </a:tblGrid>
              <a:tr h="972948">
                <a:tc gridSpan="2"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500">
                          <a:solidFill>
                            <a:srgbClr val="FFFFFF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前台頁面主功能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E5E5E"/>
                      </a:solidFill>
                      <a:miter lim="400000"/>
                    </a:lnL>
                    <a:lnR w="3175">
                      <a:solidFill>
                        <a:srgbClr val="5E5E5E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E5E5E"/>
                      </a:solidFill>
                      <a:miter lim="400000"/>
                    </a:lnB>
                    <a:solidFill>
                      <a:srgbClr val="0076BA"/>
                    </a:solidFill>
                  </a:tcPr>
                </a:tc>
                <a:tc hMerge="1">
                  <a:tcPr/>
                </a:tc>
              </a:tr>
              <a:tr h="781175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功能項目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項目說明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  <a:tr h="961357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首頁精選文章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頁面上方精選文章版型選擇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59852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影音影片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Youtube嵌入與播放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59852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熱門排行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文章點閱率排行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59852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推薦文章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以文章的相關聯性進行閱讀推薦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59852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文章標籤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文章管理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60642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社群分享串接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FB/IG串接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3583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GA/XA code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GA/XA串接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3583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購物車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購買流程管理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3583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搜尋功能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文章標籤化管理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3" name="智媒科技，版權所有。禁止任何侵害著作權之行為。© Xnet Lnc All Rights Reserved.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4577" y="13047043"/>
            <a:ext cx="22919531" cy="5842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101600" lIns="101600" rIns="101600" tIns="101600">
            <a:spAutoFit/>
          </a:bodyPr>
          <a:lstStyle>
            <a:lvl1pPr algn="r" defTabSz="1168400">
              <a:spcBef>
                <a:spcPts val="0"/>
              </a:spcBef>
              <a:defRPr i="0" spc="0" sz="220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智媒科技，版權所有。禁止任何侵害著作權之行為。© Xnet Lnc All Rights Reserved.</a:t>
            </a:r>
          </a:p>
        </p:txBody>
      </p:sp>
      <p:graphicFrame>
        <p:nvGraphicFrame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4" name="表格"/>
          <p:cNvGraphicFrame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aphicFramePr>
        <p:xfrm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off x="13165677" y="2851191"/>
          <a:ext cx="10367982" cy="9921438"/>
        </p:xfrm>
        <a:graphic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71538"/>
                <a:gridCol w="7393269"/>
              </a:tblGrid>
              <a:tr h="1308487">
                <a:tc gridSpan="2"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sz="3500">
                          <a:solidFill>
                            <a:srgbClr val="FFFFFF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管理系統主功能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E5E5E"/>
                      </a:solidFill>
                      <a:miter lim="400000"/>
                    </a:lnL>
                    <a:lnR w="3175">
                      <a:solidFill>
                        <a:srgbClr val="5E5E5E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E5E5E"/>
                      </a:solidFill>
                      <a:miter lim="400000"/>
                    </a:lnB>
                    <a:solidFill>
                      <a:srgbClr val="0076BA"/>
                    </a:solidFill>
                  </a:tcPr>
                </a:tc>
                <a:tc hMerge="1">
                  <a:tcPr/>
                </a:tc>
              </a:tr>
              <a:tr h="1050577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功能項目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項目說明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E5E5E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權限管理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管理員分層權限管理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文章管理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新增、修改與刪除，每則文章對應多分類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快捷編輯器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所見即所得的編輯器，編輯免預覽不失真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商品管理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新增、修改與刪除，商品對應在商品分類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訂單管理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3797C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訂購流程管理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首圖展示管理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3797C6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首頁精選文章版型與圖片挑選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單頁內容管理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網站內容項目頁面修改管理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會員管理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站內會員資料管理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39910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其他自動化作業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000"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每日生成最新文章資料格式</a:t>
                      </a:r>
                    </a:p>
                  </a:txBody>
                  <a:tcPr anchor="ctr" horzOverflow="overflow" marB="50800" marL="50800" marR="50800" marT="50800">
                    <a:lnL w="3175">
                      <a:solidFill>
                        <a:srgbClr val="53585F"/>
                      </a:solidFill>
                      <a:miter lim="400000"/>
                    </a:lnL>
                    <a:lnR w="3175">
                      <a:solidFill>
                        <a:srgbClr val="53585F"/>
                      </a:solidFill>
                      <a:miter lim="400000"/>
                    </a:lnR>
                    <a:lnT w="3175">
                      <a:solidFill>
                        <a:srgbClr val="53585F"/>
                      </a:solidFill>
                      <a:miter lim="400000"/>
                    </a:lnT>
                    <a:lnB w="3175">
                      <a:solidFill>
                        <a:srgbClr val="53585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6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7" name="標題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平台架構｜版型特色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8" name="智媒科技，版權所有。禁止任何侵害著作權之行為。© Xnet Lnc All Rights Reserved.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4577" y="13047043"/>
            <a:ext cx="22919531" cy="5842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101600" lIns="101600" rIns="101600" tIns="101600">
            <a:spAutoFit/>
          </a:bodyPr>
          <a:lstStyle>
            <a:lvl1pPr algn="r" defTabSz="1168400">
              <a:spcBef>
                <a:spcPts val="0"/>
              </a:spcBef>
              <a:defRPr i="0" spc="0" sz="220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智媒科技，版權所有。禁止任何侵害著作權之行為。© Xnet Lnc All Rights Reserved.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4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049339" y="2181324"/>
            <a:ext cx="9742955" cy="9353352"/>
            <a:chOff x="0" y="0"/>
            <a:chExt cx="9742953" cy="9353350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9" name="全站式 SEO優化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2327500"/>
              <a:ext cx="3381300" cy="3381300"/>
            </a:xfrm>
            <a:prstGeom prst="ellipse">
              <a:avLst/>
            </a:prstGeom>
            <a:solidFill>
              <a:srgbClr val="FF8DC6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0" lIns="0" numCol="1" rIns="0" tIns="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4500">
                  <a:solidFill>
                    <a:srgbClr val="FFFFFF"/>
                  </a:solidFill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uFillTx/>
                </a:rPr>
                <a:t>全站式</a:t>
              </a:r>
              <a:br>
                <a:rPr>
                  <a:uFillTx/>
                </a:rPr>
              </a:br>
              <a:r>
                <a:rPr>
                  <a:uFillTx/>
                </a:rPr>
                <a:t>SEO優化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0" name="響應式 RWD網站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195613" y="0"/>
              <a:ext cx="3381300" cy="3381300"/>
            </a:xfrm>
            <a:prstGeom prst="ellipse">
              <a:avLst/>
            </a:prstGeom>
            <a:solidFill>
              <a:srgbClr val="56C1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0" lIns="0" numCol="1" rIns="0" tIns="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4500">
                  <a:solidFill>
                    <a:srgbClr val="FFFFFF"/>
                  </a:solidFill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uFillTx/>
                </a:rPr>
                <a:t>響應式</a:t>
              </a:r>
              <a:br>
                <a:rPr>
                  <a:uFillTx/>
                </a:rPr>
              </a:br>
              <a:r>
                <a:rPr>
                  <a:uFillTx/>
                </a:rPr>
                <a:t>RWD網站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1" name="自媒體 直覺操作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6361653" y="2327500"/>
              <a:ext cx="3381301" cy="3381300"/>
            </a:xfrm>
            <a:prstGeom prst="ellipse">
              <a:avLst/>
            </a:prstGeom>
            <a:solidFill>
              <a:srgbClr val="1DB100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0" lIns="0" numCol="1" rIns="0" tIns="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4500">
                  <a:solidFill>
                    <a:srgbClr val="FFFFFF"/>
                  </a:solidFill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uFillTx/>
                </a:rPr>
                <a:t>自媒體</a:t>
              </a:r>
              <a:br>
                <a:rPr>
                  <a:uFillTx/>
                </a:rPr>
              </a:br>
              <a:r>
                <a:rPr>
                  <a:uFillTx/>
                </a:rPr>
                <a:t>直覺操作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2" name="網站分析 GA/XA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339463" y="5972050"/>
              <a:ext cx="3381301" cy="3381301"/>
            </a:xfrm>
            <a:prstGeom prst="ellipse">
              <a:avLst/>
            </a:prstGeom>
            <a:solidFill>
              <a:srgbClr val="FF968D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0" lIns="0" numCol="1" rIns="0" tIns="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4500">
                  <a:solidFill>
                    <a:srgbClr val="FFFFFF"/>
                  </a:solidFill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uFillTx/>
                </a:rPr>
                <a:t>網站分析</a:t>
              </a:r>
              <a:br>
                <a:rPr>
                  <a:uFillTx/>
                </a:rPr>
              </a:br>
              <a:r>
                <a:rPr>
                  <a:uFillTx/>
                </a:rPr>
                <a:t>GA/XA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3" name="後台 系統管理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13433" y="5972050"/>
              <a:ext cx="3381301" cy="3381301"/>
            </a:xfrm>
            <a:prstGeom prst="ellipse">
              <a:avLst/>
            </a:prstGeom>
            <a:solidFill>
              <a:srgbClr val="FFAC4A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0" lIns="0" numCol="1" rIns="0" tIns="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4500">
                  <a:solidFill>
                    <a:srgbClr val="FFFFFF"/>
                  </a:solidFill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uFillTx/>
                </a:rPr>
                <a:t>後台</a:t>
              </a:r>
              <a:br>
                <a:rPr>
                  <a:uFillTx/>
                </a:rPr>
              </a:br>
              <a:r>
                <a:rPr>
                  <a:uFillTx/>
                </a:rPr>
                <a:t>系統管理</a:t>
              </a: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5" name="媒體效果：針對文章瀏覽進行深化設計，包含閱讀進度條、相關文章推薦與社群串連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50759" y="3523953"/>
            <a:ext cx="11574408" cy="73025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>
            <a:spAutoFit/>
          </a:bodyPr>
          <a:lstStyle/>
          <a:p>
            <a:pPr defTabSz="457200" indent="-542395" marL="542395">
              <a:spcBef>
                <a:spcPts val="0"/>
              </a:spcBef>
              <a:buSzPct val="70000"/>
              <a:buChar char="•"/>
              <a:defRPr i="0" spc="0" sz="4100">
                <a:solidFill>
                  <a:srgbClr val="000000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 defTabSz="457200" indent="-542395" marL="542395">
              <a:spcBef>
                <a:spcPts val="0"/>
              </a:spcBef>
              <a:buSzPct val="70000"/>
              <a:buChar char="•"/>
              <a:defRPr i="0" spc="0" sz="4100">
                <a:solidFill>
                  <a:srgbClr val="000000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uFillTx/>
              </a:rPr>
              <a:t>媒體效果：針對文章瀏覽進行深化設計，包含閱讀進度條、相關文章推薦與社群串連</a:t>
            </a:r>
          </a:p>
          <a:p>
            <a:pPr defTabSz="457200" indent="-542395" marL="542395">
              <a:spcBef>
                <a:spcPts val="0"/>
              </a:spcBef>
              <a:buSzPct val="70000"/>
              <a:buChar char="•"/>
              <a:defRPr i="0" spc="0" sz="4100">
                <a:solidFill>
                  <a:srgbClr val="000000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uFillTx/>
              </a:rPr>
              <a:t>最新科技：不同瀏覽器自動縮放版型，與國際潮流接軌</a:t>
            </a:r>
          </a:p>
          <a:p>
            <a:pPr defTabSz="457200" indent="-542395" marL="542395">
              <a:spcBef>
                <a:spcPts val="0"/>
              </a:spcBef>
              <a:buSzPct val="70000"/>
              <a:buChar char="•"/>
              <a:defRPr i="0" spc="0" sz="4100">
                <a:solidFill>
                  <a:srgbClr val="000000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uFillTx/>
              </a:rPr>
              <a:t>圖片特效：多樣播放效果，增添圖文註解、圖片連結、多圖輪放等增加美感體驗</a:t>
            </a:r>
          </a:p>
          <a:p>
            <a:pPr defTabSz="457200" indent="-542395" marL="542395">
              <a:spcBef>
                <a:spcPts val="0"/>
              </a:spcBef>
              <a:buSzPct val="70000"/>
              <a:buChar char="•"/>
              <a:defRPr i="0" spc="0" sz="4100">
                <a:solidFill>
                  <a:srgbClr val="000000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uFillTx/>
              </a:rPr>
              <a:t>維護便利：專為編輯人員開發文章快捷編輯器，方便製作、維護、更新文章資訊，減少客戶建置與運營費用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7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8" name="標題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平台架構｜數據管理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33.41.png" id="359" name="截圖 2019-12-05 下午7.33.41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l="33385" r="19969" t="27730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405585" y="1117667"/>
            <a:ext cx="12026776" cy="11646006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0" name="智媒使用內部開發XA分析與第三方分析工具Google Analytics，結合國際先進數據分析工具，並積極研發、提升數據的可信度與精準度，可分析到訪網站的客群來自的國家、城市、訪客性別、年齡，以及到網站的動線、停留時間，利用此數據幫助客戶更了解使用者，並提升網站經營效益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53109" y="2976542"/>
            <a:ext cx="11256947" cy="50800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>
            <a:spAutoFit/>
          </a:bodyPr>
          <a:lstStyle/>
          <a:p>
            <a:pPr/>
            <a:r>
              <a:rPr>
                <a:uFillTx/>
              </a:rPr>
              <a:t>智媒使用內部開發XA分析與第三方分析工具Google Analytics，結合國際先進數據分析工具，並積極研發、提升數據的可信度與精準度，可分析到訪網站的客群來自的國家、城市、訪客性別、年齡，以及到網站的動線、停留時間，利用此數據幫助客戶更了解使用者，並提升網站經營效益。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35.06.png" id="361" name="截圖 2019-12-05 下午7.35.06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 b="16374" l="25830" r="10598" t="5212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52691" y="8827171"/>
            <a:ext cx="11625958" cy="3600154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2" name="流量評測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094169" y="12681931"/>
            <a:ext cx="1943101" cy="7112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defTabSz="457200">
              <a:lnSpc>
                <a:spcPts val="6700"/>
              </a:lnSpc>
              <a:spcBef>
                <a:spcPts val="600"/>
              </a:spcBef>
              <a:defRPr i="0" spc="0" sz="3600">
                <a:solidFill>
                  <a:srgbClr val="212529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rPr>
                <a:uFillTx/>
              </a:rPr>
              <a:t>流量評測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3" name="熱門關鍵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615047" y="12681931"/>
            <a:ext cx="2400301" cy="7112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defTabSz="457200">
              <a:lnSpc>
                <a:spcPts val="6700"/>
              </a:lnSpc>
              <a:spcBef>
                <a:spcPts val="600"/>
              </a:spcBef>
              <a:defRPr i="0" spc="0" sz="3600">
                <a:solidFill>
                  <a:srgbClr val="212529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rPr>
                <a:uFillTx/>
              </a:rPr>
              <a:t>熱門關鍵字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5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6" name="標題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數據管理｜資產分析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7" name="Rectang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04514" y="7444713"/>
            <a:ext cx="5410201" cy="13512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1828800">
              <a:spcBef>
                <a:spcPts val="0"/>
              </a:spcBef>
              <a:defRPr i="0" spc="0" sz="3400">
                <a:solidFill>
                  <a:srgbClr val="000000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>
                <a:uFillTx/>
              </a:rPr>
              <a:t>含</a:t>
            </a:r>
            <a:r>
              <a:rPr>
                <a:uFillTx/>
              </a:rPr>
              <a:t>D Day</a:t>
            </a:r>
            <a:r>
              <a:rPr>
                <a:uFillTx/>
              </a:rPr>
              <a:t>的最近</a:t>
            </a:r>
            <a:r>
              <a:rPr>
                <a:uFillTx/>
              </a:rPr>
              <a:t>5</a:t>
            </a:r>
            <a:r>
              <a:rPr>
                <a:uFillTx/>
              </a:rPr>
              <a:t>日內日點閱數皆較前日持續上升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icture 5" id="368" name="Picture 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6104" y="6198289"/>
            <a:ext cx="2844801" cy="1005231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icture 6" id="369" name="Picture 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9384" y="9239634"/>
            <a:ext cx="2844801" cy="1015283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icture 8" id="370" name="Picture 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65678" y="6263506"/>
            <a:ext cx="2844801" cy="1015283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icture 10" id="371" name="Picture 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65678" y="9209029"/>
            <a:ext cx="2844801" cy="1005231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2" name="文章資產價值分析，可依不同的文章分類 / 子分類，找出其「上升」、「衰退」、「主力」與「孱弱」的文章資產，以深入了解閱讀趨勢與未來走向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52223" y="2824827"/>
            <a:ext cx="12981117" cy="22352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>
            <a:spAutoFit/>
          </a:bodyPr>
          <a:lstStyle/>
          <a:p>
            <a:pPr/>
            <a:r>
              <a:rPr>
                <a:uFillTx/>
              </a:rPr>
              <a:t>文章資產價值分析，可依不同的文章分類 / 子分類，找出其「上升」、「衰退」、「主力」與「孱弱」的文章資產，以深入了解閱讀趨勢與未來走向。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00.16.png" id="373" name="截圖 2019-12-05 下午7.00.16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rcRect l="7552" r="755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30601" y="257732"/>
            <a:ext cx="7522427" cy="5538013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00.54.png" id="374" name="截圖 2019-12-05 下午7.00.54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rcRect l="7514" r="7514" t="8638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26025" y="4778042"/>
            <a:ext cx="7531382" cy="5061097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10.58.png" id="375" name="截圖 2019-12-05 下午7.10.58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8"/>
          <a:srcRect l="7358" r="7358" t="33161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830601" y="9773680"/>
            <a:ext cx="7522338" cy="3684651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6" name="Rectang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77795" y="10378494"/>
            <a:ext cx="5410201" cy="13512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1828800">
              <a:spcBef>
                <a:spcPts val="0"/>
              </a:spcBef>
              <a:defRPr i="0" spc="0" sz="3400">
                <a:solidFill>
                  <a:srgbClr val="000000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>
                <a:uFillTx/>
              </a:rPr>
              <a:t>含</a:t>
            </a:r>
            <a:r>
              <a:rPr>
                <a:uFillTx/>
              </a:rPr>
              <a:t>D Day</a:t>
            </a:r>
            <a:r>
              <a:rPr>
                <a:uFillTx/>
              </a:rPr>
              <a:t>的最近</a:t>
            </a:r>
            <a:r>
              <a:rPr>
                <a:uFillTx/>
              </a:rPr>
              <a:t>7</a:t>
            </a:r>
            <a:r>
              <a:rPr>
                <a:uFillTx/>
              </a:rPr>
              <a:t>日內日點閱數皆超過平均點擊數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7" name="Rectang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277328" y="7514956"/>
            <a:ext cx="5410201" cy="13512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1828800">
              <a:spcBef>
                <a:spcPts val="0"/>
              </a:spcBef>
              <a:defRPr i="0" spc="0" sz="3400">
                <a:solidFill>
                  <a:srgbClr val="000000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>
                <a:uFillTx/>
              </a:rPr>
              <a:t>含</a:t>
            </a:r>
            <a:r>
              <a:rPr>
                <a:uFillTx/>
              </a:rPr>
              <a:t>D Day</a:t>
            </a:r>
            <a:r>
              <a:rPr>
                <a:uFillTx/>
              </a:rPr>
              <a:t>的最近</a:t>
            </a:r>
            <a:r>
              <a:rPr>
                <a:uFillTx/>
              </a:rPr>
              <a:t>7</a:t>
            </a:r>
            <a:r>
              <a:rPr>
                <a:uFillTx/>
              </a:rPr>
              <a:t>日內日點閱數皆超過平均點擊數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8" name="Rectang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277328" y="10506253"/>
            <a:ext cx="5410201" cy="13512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1828800">
              <a:spcBef>
                <a:spcPts val="0"/>
              </a:spcBef>
              <a:defRPr i="0" spc="0" sz="3400">
                <a:solidFill>
                  <a:srgbClr val="000000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>
                <a:uFillTx/>
              </a:rPr>
              <a:t>含</a:t>
            </a:r>
            <a:r>
              <a:rPr>
                <a:uFillTx/>
              </a:rPr>
              <a:t>D Day</a:t>
            </a:r>
            <a:r>
              <a:rPr>
                <a:uFillTx/>
              </a:rPr>
              <a:t>的最近</a:t>
            </a:r>
            <a:r>
              <a:rPr>
                <a:uFillTx/>
              </a:rPr>
              <a:t>20</a:t>
            </a:r>
            <a:r>
              <a:rPr>
                <a:uFillTx/>
              </a:rPr>
              <a:t>日內日點閱數皆低於平均點閱數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0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1" name="標題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數據管理｜用戶畫像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2" name="用戶畫像分析用戶的閱讀習慣與頻率，將用戶分為9種身份，協助管理者了解目前的顧客分群的真實情況，以制訂有效的媒體規劃策略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27163" y="2882034"/>
            <a:ext cx="11528009" cy="31750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0" lIns="50800" rIns="50800" tIns="50800">
            <a:spAutoFit/>
          </a:bodyPr>
          <a:lstStyle/>
          <a:p>
            <a:pPr/>
            <a:r>
              <a:rPr>
                <a:uFillTx/>
              </a:rPr>
              <a:t>用戶畫像分析用戶的閱讀習慣與頻率，將用戶分為9種身份，協助管理者了解目前的顧客分群的真實情況，以制訂有效的媒體規劃策略。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25.03.png" id="383" name="截圖 2019-12-05 下午7.25.03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l="7143" r="714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749246" y="370194"/>
            <a:ext cx="10193891" cy="7433221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25.16.png" id="384" name="截圖 2019-12-05 下午7.25.16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 l="7176" r="717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749246" y="5910715"/>
            <a:ext cx="10193807" cy="7438896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截圖 2019-12-05 下午7.25.16.png" id="385" name="截圖 2019-12-05 下午7.25.16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 b="12493" l="59125" r="11814" t="59820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98571" y="6035875"/>
            <a:ext cx="9306394" cy="5541419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6" name="了解不同族群的閱讀偏好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79981" y="12306300"/>
            <a:ext cx="5143501" cy="736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>
              <a:spcBef>
                <a:spcPts val="0"/>
              </a:spcBef>
              <a:defRPr i="0" spc="0" sz="360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rPr>
                <a:uFillTx/>
              </a:rPr>
              <a:t>了解不同族群的閱讀偏好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rgbClr val="FF7E79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XnetOffice01.JPG" id="388" name="XnetOffice01.JP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b="305" l="19325" t="30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552259" y="4233"/>
            <a:ext cx="1484467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9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0" name="智媒科技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155700"/>
            <a:ext cx="8107165" cy="9119196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l">
              <a:lnSpc>
                <a:spcPct val="100000"/>
              </a:lnSpc>
              <a:spcBef>
                <a:spcPts val="3300"/>
              </a:spcBef>
              <a:defRPr sz="8400">
                <a:solidFill>
                  <a:srgbClr val="000000"/>
                </a:solidFill>
                <a:uFillTx/>
              </a:defRPr>
            </a:pPr>
            <a:r>
              <a:rPr>
                <a:uFillTx/>
              </a:rPr>
              <a:t>智媒科技</a:t>
            </a:r>
          </a:p>
          <a:p>
            <a:pPr algn="l">
              <a:lnSpc>
                <a:spcPct val="100000"/>
              </a:lnSpc>
              <a:spcBef>
                <a:spcPts val="3300"/>
              </a:spcBef>
              <a:defRPr sz="8400">
                <a:solidFill>
                  <a:srgbClr val="000000"/>
                </a:solidFill>
                <a:uFillTx/>
              </a:defRPr>
            </a:pPr>
            <a:r>
              <a:rPr>
                <a:uFillTx/>
              </a:rPr>
              <a:t>策略建議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3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34027" y="8194337"/>
            <a:ext cx="5048929" cy="5048928"/>
            <a:chOff x="0" y="0"/>
            <a:chExt cx="5048927" cy="5048927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1" name="正方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18900000">
              <a:off x="739398" y="739398"/>
              <a:ext cx="3570131" cy="3570131"/>
            </a:xfrm>
            <a:prstGeom prst="rect">
              <a:avLst/>
            </a:prstGeom>
            <a:noFill/>
            <a:ln cap="flat" w="25400">
              <a:solidFill>
                <a:srgbClr val="FFFFFF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2" name="正方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18900000">
              <a:off x="944436" y="944435"/>
              <a:ext cx="3160056" cy="3160056"/>
            </a:xfrm>
            <a:prstGeom prst="rect">
              <a:avLst/>
            </a:prstGeom>
            <a:solidFill>
              <a:srgbClr val="000000"/>
            </a:solidFill>
            <a:ln cap="flat" w="63500">
              <a:solidFill>
                <a:srgbClr val="FFFFFF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4" name="策略建議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10054" y="10117666"/>
            <a:ext cx="3296874" cy="190500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ctr" defTabSz="734694">
              <a:spcBef>
                <a:spcPts val="700"/>
              </a:spcBef>
              <a:defRPr sz="6230">
                <a:solidFill>
                  <a:srgbClr val="FFFFFF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策略建議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6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XNET_logo_colored02.png" id="397" name="XNET_logo_colored02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>
            <p:ph idx="14" type="pic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r="1418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53711" y="1037859"/>
            <a:ext cx="10211289" cy="5442128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8" name="挖掘與創造品牌的原生價值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08000" y="2540000"/>
            <a:ext cx="10160000" cy="377473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676909" indent="0" marL="0">
              <a:spcBef>
                <a:spcPts val="2000"/>
              </a:spcBef>
              <a:buFontTx/>
              <a:buNone/>
              <a:defRPr sz="6560">
                <a:uFillTx/>
              </a:defRPr>
            </a:pPr>
            <a:r>
              <a:rPr>
                <a:uFillTx/>
              </a:rPr>
              <a:t>挖掘與創造品牌的原生價值</a:t>
            </a:r>
          </a:p>
          <a:p>
            <a:pPr defTabSz="676909" indent="0" marL="0">
              <a:spcBef>
                <a:spcPts val="2000"/>
              </a:spcBef>
              <a:buFontTx/>
              <a:buNone/>
              <a:defRPr sz="6560">
                <a:uFillTx/>
              </a:defRPr>
            </a:pPr>
            <a:r>
              <a:rPr>
                <a:uFillTx/>
              </a:rPr>
              <a:t>打造和諧共生的友善行銷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9" name="品牌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292705" y="8015779"/>
            <a:ext cx="3810001" cy="3810001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品牌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0" name="消費大眾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1294" y="8172517"/>
            <a:ext cx="3810001" cy="3810001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消費大眾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40139" y="10077518"/>
            <a:ext cx="4767525" cy="1"/>
          </a:xfrm>
          <a:prstGeom prst="line">
            <a:avLst/>
          </a:prstGeom>
          <a:ln w="25400">
            <a:solidFill>
              <a:srgbClr val="70BF41"/>
            </a:solidFill>
            <a:miter lim="400000"/>
            <a:tailEnd type="triangle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2" name="從使用者觀點出發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712551" y="9130443"/>
            <a:ext cx="3822701" cy="7874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 wrap="none">
            <a:spAutoFit/>
          </a:bodyPr>
          <a:lstStyle>
            <a:lvl1pPr algn="ctr" defTabSz="1168400">
              <a:spcBef>
                <a:spcPts val="0"/>
              </a:spcBef>
              <a:defRPr i="0" spc="0" sz="36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從使用者觀點出發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3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396896" y="10077517"/>
            <a:ext cx="3835401" cy="1"/>
          </a:xfrm>
          <a:prstGeom prst="line">
            <a:avLst/>
          </a:prstGeom>
          <a:ln w="25400">
            <a:solidFill>
              <a:srgbClr val="70BF41"/>
            </a:solidFill>
            <a:miter lim="400000"/>
            <a:tailEnd type="triangle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4" name="介接企業品牌優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403246" y="9130443"/>
            <a:ext cx="3822701" cy="7874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 wrap="none">
            <a:spAutoFit/>
          </a:bodyPr>
          <a:lstStyle>
            <a:lvl1pPr algn="ctr" defTabSz="1168400">
              <a:spcBef>
                <a:spcPts val="0"/>
              </a:spcBef>
              <a:defRPr i="0" spc="0" sz="36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介接企業品牌優勢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5" name="社會端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801611" y="10333311"/>
            <a:ext cx="2769366" cy="1360468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>
                <a:solidFill>
                  <a:srgbClr val="A6AAA9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社會端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6" name="企業端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813022" y="10333311"/>
            <a:ext cx="2769366" cy="1360468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>
                <a:solidFill>
                  <a:srgbClr val="A6AAA9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企業端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7" name="智媒時代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782108" y="8172517"/>
            <a:ext cx="3810001" cy="3810001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智媒時代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8" name="關於智媒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關於智媒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0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1" name="關於智媒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關於智媒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2" name="圓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079227" y="5302643"/>
            <a:ext cx="5487790" cy="5487790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/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3" name="整合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65746" y="3191962"/>
            <a:ext cx="3714751" cy="37147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/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整合</a:t>
            </a:r>
          </a:p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行銷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4" name="創新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981246" y="7471863"/>
            <a:ext cx="3714751" cy="37147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/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創新</a:t>
            </a:r>
          </a:p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媒體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5" name="電子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823246" y="7471862"/>
            <a:ext cx="3714751" cy="37147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/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電子</a:t>
            </a:r>
          </a:p>
          <a:p>
            <a:pPr algn="ctr" defTabSz="1168400">
              <a:spcBef>
                <a:spcPts val="0"/>
              </a:spcBef>
              <a:defRPr i="0" spc="0" sz="6000">
                <a:solidFill>
                  <a:srgbClr val="70BF41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商務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8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55119" y="7848600"/>
            <a:ext cx="1270001" cy="2961277"/>
            <a:chOff x="3898899" y="656136"/>
            <a:chExt cx="1270000" cy="2961275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6" name="數位線上頻道…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898899" y="2136775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6200" lIns="76200" numCol="1" rIns="76200" tIns="76200" wrap="none">
              <a:spAutoFit/>
            </a:bodyPr>
            <a:lstStyle/>
            <a:p>
              <a:pPr algn="r"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數位線上頻道</a:t>
              </a:r>
            </a:p>
            <a:p>
              <a:pPr algn="r"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實體講座活動</a:t>
              </a:r>
            </a:p>
            <a:p>
              <a:pPr algn="r"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書籍刊物出版</a:t>
              </a:r>
            </a:p>
            <a:p>
              <a:pPr algn="r"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專家與產業智庫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7" name="矩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188302" y="656136"/>
              <a:ext cx="142398" cy="2961277"/>
            </a:xfrm>
            <a:prstGeom prst="rect">
              <a:avLst/>
            </a:prstGeom>
            <a:solidFill>
              <a:srgbClr val="DCDEE0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DCDEE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1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579167" y="3144256"/>
            <a:ext cx="1698435" cy="3715371"/>
            <a:chOff x="0" y="841065"/>
            <a:chExt cx="1698434" cy="3715370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9" name="數據分析與監控…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28434" y="2698750"/>
              <a:ext cx="1270001" cy="1270000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6200" lIns="76200" numCol="1" rIns="76200" tIns="76200" wrap="none">
              <a:spAutoFit/>
            </a:bodyPr>
            <a:lstStyle/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數據分析與監控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數位行銷規劃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議題操作服務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數位平台營運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視覺與影音設計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0" name="矩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841065"/>
              <a:ext cx="142398" cy="3715371"/>
            </a:xfrm>
            <a:prstGeom prst="rect">
              <a:avLst/>
            </a:prstGeom>
            <a:solidFill>
              <a:srgbClr val="DCDEE0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DCDEE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4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459323" y="9041662"/>
            <a:ext cx="1706901" cy="2344240"/>
            <a:chOff x="0" y="500561"/>
            <a:chExt cx="1706900" cy="2344238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2" name="品牌規劃與經營…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36900" y="1574800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6200" lIns="76200" numCol="1" rIns="76200" tIns="76200" wrap="none">
              <a:spAutoFit/>
            </a:bodyPr>
            <a:lstStyle/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品牌規劃與經營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會員經營管理</a:t>
              </a:r>
            </a:p>
            <a:p>
              <a:pPr defTabSz="1168400">
                <a:lnSpc>
                  <a:spcPct val="150000"/>
                </a:lnSpc>
                <a:spcBef>
                  <a:spcPts val="0"/>
                </a:spcBef>
                <a:defRPr i="0" spc="0" sz="4200">
                  <a:solidFill>
                    <a:srgbClr val="53585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uFillTx/>
                </a:rPr>
                <a:t>金流與客服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3" name="矩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500561"/>
              <a:ext cx="142398" cy="2148477"/>
            </a:xfrm>
            <a:prstGeom prst="rect">
              <a:avLst/>
            </a:prstGeom>
            <a:solidFill>
              <a:srgbClr val="DCDEE0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DCDEE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5" name="智媒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050999" y="7124200"/>
            <a:ext cx="1544245" cy="1844676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 wrap="none">
            <a:spAutoFit/>
          </a:bodyPr>
          <a:lstStyle/>
          <a:p>
            <a:pPr algn="ctr" defTabSz="821531">
              <a:spcBef>
                <a:spcPts val="0"/>
              </a:spcBef>
              <a:defRPr i="0" spc="0" sz="48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uFillTx/>
              </a:rPr>
              <a:t>智媒</a:t>
            </a:r>
          </a:p>
          <a:p>
            <a:pPr algn="ctr" defTabSz="821531">
              <a:spcBef>
                <a:spcPts val="0"/>
              </a:spcBef>
              <a:defRPr i="0" spc="0" sz="48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uFillTx/>
              </a:rPr>
              <a:t>時代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9858e5dcef4b0f72b4aaa3bcafa3546b_m.jpg" id="154" name="9858e5dcef4b0f72b4aaa3bcafa3546b_m.jp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971708" y="-957973"/>
            <a:ext cx="14280720" cy="21421081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ontactlens.jpg" id="155" name="contactlens.jp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>
            <p:ph idx="13" type="pic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rcRect b="11403" l="3861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>
            <a:off x="9105822" y="821959"/>
            <a:ext cx="15412896" cy="6235756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6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5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7" name="『簡單』配方不繁複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696498" y="8565071"/>
            <a:ext cx="11671502" cy="197161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l" defTabSz="330200" indent="-553155" marL="553155">
              <a:buSzPct val="75000"/>
              <a:buFont typeface="Zapf Dingbats"/>
              <a:buChar char="➤"/>
              <a:defRPr sz="3920">
                <a:uFillTx/>
              </a:defRPr>
            </a:pPr>
            <a:r>
              <a:rPr>
                <a:uFillTx/>
              </a:rPr>
              <a:t>『簡單』配方不繁複</a:t>
            </a:r>
          </a:p>
          <a:p>
            <a:pPr algn="l" defTabSz="330200" indent="-553155" marL="553155">
              <a:buSzPct val="75000"/>
              <a:buFont typeface="Zapf Dingbats"/>
              <a:defRPr sz="3920">
                <a:uFillTx/>
              </a:defRPr>
            </a:pPr>
            <a:r>
              <a:rPr>
                <a:uFillTx/>
              </a:rPr>
              <a:t>『安全』溫和無負擔</a:t>
            </a:r>
          </a:p>
          <a:p>
            <a:pPr algn="l" defTabSz="330200" indent="-553155" marL="553155">
              <a:buSzPct val="75000"/>
              <a:buFont typeface="Zapf Dingbats"/>
              <a:defRPr sz="3920">
                <a:uFillTx/>
              </a:defRPr>
            </a:pPr>
            <a:r>
              <a:rPr>
                <a:uFillTx/>
              </a:rPr>
              <a:t>  健康『有效』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8" name="喜之丹天然保養新概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767715">
              <a:lnSpc>
                <a:spcPct val="80000"/>
              </a:lnSpc>
              <a:spcBef>
                <a:spcPts val="0"/>
              </a:spcBef>
              <a:defRPr cap="all" i="0" sz="9114">
                <a:solidFill>
                  <a:srgbClr val="5C5C5C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rPr>
                <a:uFillTx/>
              </a:rPr>
              <a:t>喜之丹天然保養新概念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1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159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4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0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2" name="古老漢方與現代科技加乘精華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696498" y="7370815"/>
            <a:ext cx="11671502" cy="1286272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50800" lIns="50800" rIns="50800" tIns="50800">
            <a:normAutofit/>
          </a:bodyPr>
          <a:lstStyle>
            <a:lvl1pPr defTabSz="553084">
              <a:lnSpc>
                <a:spcPct val="80000"/>
              </a:lnSpc>
              <a:spcBef>
                <a:spcPts val="0"/>
              </a:spcBef>
              <a:defRPr cap="all" i="0" spc="0" sz="6566">
                <a:uFillTx/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rPr>
                <a:uFillTx/>
              </a:rPr>
              <a:t>古老漢方與現代科技加乘精華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7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8" name="消費者分析AIDA法則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消費者分析AIDA法則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7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5191" y="3609691"/>
            <a:ext cx="22761497" cy="7147797"/>
            <a:chOff x="0" y="0"/>
            <a:chExt cx="22761495" cy="7147796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9" name="圓角矩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563930" y="655794"/>
              <a:ext cx="3224223" cy="790378"/>
            </a:xfrm>
            <a:prstGeom prst="roundRect">
              <a:avLst>
                <a:gd fmla="val 23153" name="adj"/>
              </a:avLst>
            </a:prstGeom>
            <a:noFill/>
            <a:ln cap="flat" w="25400">
              <a:solidFill>
                <a:srgbClr val="70BF41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70BF41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0" name="品牌的建立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82254" y="693795"/>
              <a:ext cx="2187576" cy="714376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none">
              <a:spAutoFit/>
            </a:bodyPr>
            <a:lstStyle>
              <a:lvl1pPr algn="ctr" defTabSz="821531">
                <a:spcBef>
                  <a:spcPts val="0"/>
                </a:spcBef>
                <a:defRPr i="0" spc="0" sz="3200">
                  <a:solidFill>
                    <a:srgbClr val="70BF41"/>
                  </a:solidFill>
                  <a:uFillTx/>
                  <a:latin typeface="Lantinghei TC Demibold"/>
                  <a:ea typeface="Lantinghei TC Demibold"/>
                  <a:cs typeface="Lantinghei TC Demibold"/>
                  <a:sym typeface="Lantinghei TC Demibold"/>
                </a:defRPr>
              </a:lvl1pPr>
            </a:lstStyle>
            <a:p>
              <a:pPr/>
              <a:r>
                <a:rPr>
                  <a:uFillTx/>
                </a:rPr>
                <a:t>品牌的建立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1" name="如何讓人認識品牌 如何抓住消費者 如何使消費者購物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2032450"/>
              <a:ext cx="6352084" cy="3276204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101600" lIns="101600" numCol="1" rIns="101600" tIns="101600" wrap="square">
              <a:normAutofit/>
            </a:bodyPr>
            <a:lstStyle/>
            <a:p>
              <a:pPr algn="ctr" defTabSz="1168400">
                <a:lnSpc>
                  <a:spcPct val="120000"/>
                </a:lnSpc>
                <a:spcBef>
                  <a:spcPts val="8400"/>
                </a:spcBef>
                <a:defRPr i="0" spc="0" sz="4800">
                  <a:solidFill>
                    <a:srgbClr val="53585F"/>
                  </a:solidFill>
                  <a:uFillTx/>
                  <a:latin typeface="Lantinghei TC Extralight"/>
                  <a:ea typeface="Lantinghei TC Extralight"/>
                  <a:cs typeface="Lantinghei TC Extralight"/>
                  <a:sym typeface="Lantinghei TC Extralight"/>
                </a:defRPr>
              </a:pPr>
              <a:r>
                <a:rPr>
                  <a:uFillTx/>
                </a:rPr>
                <a:t>如何讓人認識品牌</a:t>
              </a:r>
              <a:br>
                <a:rPr>
                  <a:uFillTx/>
                </a:rPr>
              </a:br>
              <a:r>
                <a:rPr>
                  <a:uFillTx/>
                </a:rPr>
                <a:t>如何抓住消費者</a:t>
              </a:r>
              <a:br>
                <a:rPr>
                  <a:uFillTx/>
                </a:rPr>
              </a:br>
              <a:r>
                <a:rPr>
                  <a:uFillTx/>
                </a:rPr>
                <a:t>如何使消費者購物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2" name="線條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flipV="1">
              <a:off x="6536808" y="67231"/>
              <a:ext cx="1" cy="7067866"/>
            </a:xfrm>
            <a:prstGeom prst="line">
              <a:avLst/>
            </a:prstGeom>
            <a:noFill/>
            <a:ln cap="flat" w="25400">
              <a:solidFill>
                <a:srgbClr val="70BF41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7" name="群組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355130" y="5887321"/>
              <a:ext cx="15406366" cy="1260476"/>
              <a:chOff x="0" y="0"/>
              <a:chExt cx="15406365" cy="1260475"/>
            </a:xfrm>
          </p:grpSpPr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5" name="群組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0" y="0"/>
                <a:ext cx="3224222" cy="1235075"/>
                <a:chOff x="0" y="0"/>
                <a:chExt cx="3224221" cy="1235075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3" name="圓角矩形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0"/>
                  <a:ext cx="3224222" cy="1235075"/>
                </a:xfrm>
                <a:prstGeom prst="roundRect">
                  <a:avLst>
                    <a:gd fmla="val 14817" name="adj"/>
                  </a:avLst>
                </a:prstGeom>
                <a:noFill/>
                <a:ln cap="flat" w="25400">
                  <a:solidFill>
                    <a:srgbClr val="70BF41"/>
                  </a:solidFill>
                  <a:prstDash val="solid"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square">
                  <a:noAutofit/>
                </a:bodyPr>
                <a:lstStyle/>
                <a:p>
                  <a:pPr algn="ctr" defTabSz="821531"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4" name="行動…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871542" y="31749"/>
                  <a:ext cx="1481138" cy="1171576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none">
                  <a:spAutoFit/>
                </a:bodyPr>
                <a:lstStyle/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行動</a:t>
                  </a:r>
                </a:p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action</a:t>
                  </a:r>
                </a:p>
              </p:txBody>
            </p:sp>
          </p:grp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6" name="整個廣告行銷活動中做重要的一環。即使以上「認知」、「興趣」與「慾望」都已產生，最後還是要消費者行為才是廣告要追求的最終目的。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3826643" y="25400"/>
                <a:ext cx="11579723" cy="1235075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101600" lIns="101600" numCol="1" rIns="101600" tIns="101600" wrap="square">
                <a:normAutofit/>
              </a:bodyPr>
              <a:lstStyle>
                <a:lvl1pPr defTabSz="1156716">
                  <a:lnSpc>
                    <a:spcPct val="110000"/>
                  </a:lnSpc>
                  <a:spcBef>
                    <a:spcPts val="8300"/>
                  </a:spcBef>
                  <a:defRPr i="0" spc="0" sz="2772">
                    <a:solidFill>
                      <a:srgbClr val="53585F"/>
                    </a:solidFill>
                    <a:uFillTx/>
                    <a:latin typeface="Lantinghei TC Extralight"/>
                    <a:ea typeface="Lantinghei TC Extralight"/>
                    <a:cs typeface="Lantinghei TC Extralight"/>
                    <a:sym typeface="Lantinghei TC Extralight"/>
                  </a:defRPr>
                </a:lvl1pPr>
              </a:lstStyle>
              <a:p>
                <a:pPr/>
                <a:r>
                  <a:rPr>
                    <a:uFillTx/>
                  </a:rPr>
                  <a:t>整個廣告行銷活動中做重要的一環。即使以上「認知」、「興趣」與「慾望」都已產生，最後還是要消費者行為才是廣告要追求的最終目的。</a:t>
                </a:r>
              </a:p>
            </p:txBody>
          </p:sp>
        </p:grp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3" name="群組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355130" y="-1"/>
              <a:ext cx="15406366" cy="1863806"/>
              <a:chOff x="0" y="0"/>
              <a:chExt cx="15406365" cy="1863804"/>
            </a:xfrm>
          </p:grpSpPr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0" name="群組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0" y="79931"/>
                <a:ext cx="3224222" cy="1235076"/>
                <a:chOff x="0" y="0"/>
                <a:chExt cx="3224221" cy="1235075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8" name="圓角矩形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0"/>
                  <a:ext cx="3224222" cy="1235075"/>
                </a:xfrm>
                <a:prstGeom prst="roundRect">
                  <a:avLst>
                    <a:gd fmla="val 14817" name="adj"/>
                  </a:avLst>
                </a:prstGeom>
                <a:noFill/>
                <a:ln cap="flat" w="25400">
                  <a:solidFill>
                    <a:srgbClr val="70BF41"/>
                  </a:solidFill>
                  <a:prstDash val="solid"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square">
                  <a:noAutofit/>
                </a:bodyPr>
                <a:lstStyle/>
                <a:p>
                  <a:pPr algn="ctr" defTabSz="821531"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9" name="認知…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341317" y="31749"/>
                  <a:ext cx="2541588" cy="1171576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none">
                  <a:spAutoFit/>
                </a:bodyPr>
                <a:lstStyle/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認知</a:t>
                  </a:r>
                </a:p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awareness</a:t>
                  </a:r>
                </a:p>
              </p:txBody>
            </p:sp>
          </p:grp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1" name="消費者經由廣告的閱聽與媒體擴散，逐漸認識產品或暸解品牌，透過具備娛樂傳播性質的廣告活動，吸引目標族群中大多數閱聽人的注意。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3826643" y="0"/>
                <a:ext cx="11579723" cy="1340407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101600" lIns="101600" numCol="1" rIns="101600" tIns="101600" wrap="square">
                <a:normAutofit/>
              </a:bodyPr>
              <a:lstStyle>
                <a:lvl1pPr defTabSz="1168400">
                  <a:lnSpc>
                    <a:spcPct val="110000"/>
                  </a:lnSpc>
                  <a:spcBef>
                    <a:spcPts val="8400"/>
                  </a:spcBef>
                  <a:defRPr i="0" spc="0" sz="2800">
                    <a:solidFill>
                      <a:srgbClr val="53585F"/>
                    </a:solidFill>
                    <a:uFillTx/>
                    <a:latin typeface="Lantinghei TC Extralight"/>
                    <a:ea typeface="Lantinghei TC Extralight"/>
                    <a:cs typeface="Lantinghei TC Extralight"/>
                    <a:sym typeface="Lantinghei TC Extralight"/>
                  </a:defRPr>
                </a:lvl1pPr>
              </a:lstStyle>
              <a:p>
                <a:pPr/>
                <a:r>
                  <a:rPr>
                    <a:uFillTx/>
                  </a:rPr>
                  <a:t>消費者經由廣告的閱聽與媒體擴散，逐漸認識產品或暸解品牌，透過具備娛樂傳播性質的廣告活動，吸引目標族群中大多數閱聽人的注意。</a:t>
                </a: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2" name="三角形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1237708" y="1466929"/>
                <a:ext cx="748805" cy="396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600" w="21600">
                    <a:moveTo>
                      <a:pt x="108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BF41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71437" lIns="71437" numCol="1" rIns="71437" tIns="71437" wrap="square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i="0" spc="0" sz="3200">
                    <a:solidFill>
                      <a:srgbClr val="FFFFFF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9" name="群組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355130" y="1834196"/>
              <a:ext cx="15406366" cy="1967867"/>
              <a:chOff x="0" y="0"/>
              <a:chExt cx="15406365" cy="1967865"/>
            </a:xfrm>
          </p:grpSpPr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6" name="群組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0" y="181531"/>
                <a:ext cx="3224222" cy="1235076"/>
                <a:chOff x="0" y="0"/>
                <a:chExt cx="3224221" cy="1235075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4" name="圓角矩形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0"/>
                  <a:ext cx="3224222" cy="1235075"/>
                </a:xfrm>
                <a:prstGeom prst="roundRect">
                  <a:avLst>
                    <a:gd fmla="val 14817" name="adj"/>
                  </a:avLst>
                </a:prstGeom>
                <a:noFill/>
                <a:ln cap="flat" w="25400">
                  <a:solidFill>
                    <a:srgbClr val="70BF41"/>
                  </a:solidFill>
                  <a:prstDash val="solid"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square">
                  <a:noAutofit/>
                </a:bodyPr>
                <a:lstStyle/>
                <a:p>
                  <a:pPr algn="ctr" defTabSz="821531"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5" name="興趣…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711204" y="31749"/>
                  <a:ext cx="1801814" cy="1171576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none">
                  <a:spAutoFit/>
                </a:bodyPr>
                <a:lstStyle/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興趣</a:t>
                  </a:r>
                </a:p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interest</a:t>
                  </a:r>
                </a:p>
              </p:txBody>
            </p:sp>
          </p:grp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7" name="消費者注意到廣告主傳達的訊息後對產品產生興趣。通常是由於提供某種「改善生活的利益」（Benefit），如：「父親節88折」、「吃了營養更均衡」等。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3826643" y="0"/>
                <a:ext cx="11579723" cy="1967866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101600" lIns="101600" numCol="1" rIns="101600" tIns="101600" wrap="square">
                <a:normAutofit/>
              </a:bodyPr>
              <a:lstStyle>
                <a:lvl1pPr defTabSz="1168400">
                  <a:lnSpc>
                    <a:spcPct val="110000"/>
                  </a:lnSpc>
                  <a:spcBef>
                    <a:spcPts val="8400"/>
                  </a:spcBef>
                  <a:defRPr i="0" spc="0" sz="2800">
                    <a:solidFill>
                      <a:srgbClr val="53585F"/>
                    </a:solidFill>
                    <a:uFillTx/>
                    <a:latin typeface="Lantinghei TC Extralight"/>
                    <a:ea typeface="Lantinghei TC Extralight"/>
                    <a:cs typeface="Lantinghei TC Extralight"/>
                    <a:sym typeface="Lantinghei TC Extralight"/>
                  </a:defRPr>
                </a:lvl1pPr>
              </a:lstStyle>
              <a:p>
                <a:pPr/>
                <a:r>
                  <a:rPr>
                    <a:uFillTx/>
                  </a:rPr>
                  <a:t>消費者注意到廣告主傳達的訊息後對產品產生興趣。通常是由於提供某種「改善生活的利益」（Benefit），如：「父親節88折」、「吃了營養更均衡」等。</a:t>
                </a: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8" name="三角形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1237708" y="1568529"/>
                <a:ext cx="748805" cy="396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600" w="21600">
                    <a:moveTo>
                      <a:pt x="108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BF41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71437" lIns="71437" numCol="1" rIns="71437" tIns="71437" wrap="square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i="0" spc="0" sz="3200">
                    <a:solidFill>
                      <a:srgbClr val="FFFFFF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5" name="群組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355130" y="3776436"/>
              <a:ext cx="15406366" cy="1967867"/>
              <a:chOff x="0" y="0"/>
              <a:chExt cx="15406365" cy="1967865"/>
            </a:xfrm>
          </p:grpSpPr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2" name="群組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0" y="175087"/>
                <a:ext cx="3224222" cy="1235076"/>
                <a:chOff x="0" y="0"/>
                <a:chExt cx="3224221" cy="1235075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0" name="圓角矩形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0"/>
                  <a:ext cx="3224222" cy="1235075"/>
                </a:xfrm>
                <a:prstGeom prst="roundRect">
                  <a:avLst>
                    <a:gd fmla="val 14817" name="adj"/>
                  </a:avLst>
                </a:prstGeom>
                <a:noFill/>
                <a:ln cap="flat" w="25400">
                  <a:solidFill>
                    <a:srgbClr val="70BF41"/>
                  </a:solidFill>
                  <a:prstDash val="solid"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square">
                  <a:noAutofit/>
                </a:bodyPr>
                <a:lstStyle/>
                <a:p>
                  <a:pPr algn="ctr" defTabSz="821531"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1" name="慾望…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865192" y="31749"/>
                  <a:ext cx="1493838" cy="1171576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71437" lIns="71437" numCol="1" rIns="71437" tIns="71437" wrap="none">
                  <a:spAutoFit/>
                </a:bodyPr>
                <a:lstStyle/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慾望</a:t>
                  </a:r>
                </a:p>
                <a:p>
                  <a:pPr algn="ctr" defTabSz="821531">
                    <a:lnSpc>
                      <a:spcPct val="80000"/>
                    </a:lnSpc>
                    <a:spcBef>
                      <a:spcPts val="0"/>
                    </a:spcBef>
                    <a:defRPr i="0" spc="0" sz="3200">
                      <a:solidFill>
                        <a:srgbClr val="70BF41"/>
                      </a:solidFill>
                      <a:uFillTx/>
                      <a:latin typeface="Lantinghei TC Demibold"/>
                      <a:ea typeface="Lantinghei TC Demibold"/>
                      <a:cs typeface="Lantinghei TC Demibold"/>
                      <a:sym typeface="Lantinghei TC Demibold"/>
                    </a:defRPr>
                  </a:pPr>
                  <a:r>
                    <a:rPr>
                      <a:uFillTx/>
                    </a:rPr>
                    <a:t>desire</a:t>
                  </a:r>
                </a:p>
              </p:txBody>
            </p:sp>
          </p:grp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3" name="對產品產生擁有的「慾望」想要「據為己有」的心理。「興趣」與「慾望」為一線之隔，如果能先讓消費者發生「興趣」，那麼只要使之轉化就成功了。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3826643" y="0"/>
                <a:ext cx="11579723" cy="1967866"/>
              </a:xfrm>
              <a:prstGeom prst="rect">
                <a:avLst/>
              </a:prstGeom>
              <a:noFill/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101600" lIns="101600" numCol="1" rIns="101600" tIns="101600" wrap="square">
                <a:normAutofit/>
              </a:bodyPr>
              <a:lstStyle>
                <a:lvl1pPr defTabSz="1168400">
                  <a:lnSpc>
                    <a:spcPct val="110000"/>
                  </a:lnSpc>
                  <a:spcBef>
                    <a:spcPts val="8400"/>
                  </a:spcBef>
                  <a:defRPr i="0" spc="0" sz="2800">
                    <a:solidFill>
                      <a:srgbClr val="53585F"/>
                    </a:solidFill>
                    <a:uFillTx/>
                    <a:latin typeface="Lantinghei TC Extralight"/>
                    <a:ea typeface="Lantinghei TC Extralight"/>
                    <a:cs typeface="Lantinghei TC Extralight"/>
                    <a:sym typeface="Lantinghei TC Extralight"/>
                  </a:defRPr>
                </a:lvl1pPr>
              </a:lstStyle>
              <a:p>
                <a:pPr/>
                <a:r>
                  <a:rPr>
                    <a:uFillTx/>
                  </a:rPr>
                  <a:t>對產品產生擁有的「慾望」想要「據為己有」的心理。「興趣」與「慾望」為一線之隔，如果能先讓消費者發生「興趣」，那麼只要使之轉化就成功了。</a:t>
                </a: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4" name="三角形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1237708" y="1570990"/>
                <a:ext cx="748805" cy="396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600" w="21600">
                    <a:moveTo>
                      <a:pt x="108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BF41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71437" lIns="71437" numCol="1" rIns="71437" tIns="71437" wrap="square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i="0" spc="0" sz="3200">
                    <a:solidFill>
                      <a:srgbClr val="FFFFFF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6" name="三角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16200000">
              <a:off x="6362001" y="3472114"/>
              <a:ext cx="748805" cy="396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60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w="25400">
              <a:solidFill>
                <a:srgbClr val="70BF41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71437" lIns="71437" numCol="1" rIns="71437" tIns="71437" wrap="square">
              <a:noAutofit/>
            </a:bodyPr>
            <a:lstStyle/>
            <a:p>
              <a:pPr algn="ctr" defTabSz="821531">
                <a:spcBef>
                  <a:spcPts val="0"/>
                </a:spcBef>
                <a:defRPr i="0" spc="0"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9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0" name="品牌策略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品牌策略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1" name="圓角矩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60081" y="3376343"/>
            <a:ext cx="3224223" cy="790378"/>
          </a:xfrm>
          <a:prstGeom prst="roundRect">
            <a:avLst>
              <a:gd fmla="val 23153" name="adj"/>
            </a:avLst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2" name="insight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80823" y="3414344"/>
            <a:ext cx="1582739" cy="714376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 wrap="none">
            <a:spAutoFit/>
          </a:bodyPr>
          <a:lstStyle>
            <a:lvl1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insight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3" name="圓角矩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369904" y="3433394"/>
            <a:ext cx="6645484" cy="790377"/>
          </a:xfrm>
          <a:prstGeom prst="roundRect">
            <a:avLst>
              <a:gd fmla="val 23153" name="adj"/>
            </a:avLst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4" name="內容行銷：品牌認知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827531" y="3471395"/>
            <a:ext cx="3813176" cy="714376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 wrap="none">
            <a:spAutoFit/>
          </a:bodyPr>
          <a:lstStyle>
            <a:lvl1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內容行銷：品牌認知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5" name="部落客經營 借助部落客流量官網導購 多方導購 網購經銷上架，借助平台大量會員數衝銷售額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351684" y="4609972"/>
            <a:ext cx="6908304" cy="5742385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normAutofit/>
          </a:bodyPr>
          <a:lstStyle/>
          <a:p>
            <a:pPr defTabSz="1168400">
              <a:spcBef>
                <a:spcPts val="8400"/>
              </a:spcBef>
              <a:defRPr i="0" spc="0" sz="48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rPr>
              <a:t>部落客經營</a:t>
            </a:r>
            <a:r>
              <a:rPr>
                <a:uFillTx/>
              </a:rPr>
              <a:t> 借助部落客流量官網導購</a:t>
            </a:r>
            <a:br>
              <a:rPr>
                <a:uFillTx/>
              </a:rPr>
            </a:br>
            <a:r>
              <a:rPr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rPr>
              <a:t>多方導購</a:t>
            </a:r>
            <a:r>
              <a:rPr>
                <a:uFillTx/>
              </a:rPr>
              <a:t> 網購經銷上架，借助平台大量會員數衝銷售額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6" name="品牌需要時間建立口碑，才能展現品牌力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1065" y="4608743"/>
            <a:ext cx="6557680" cy="3054435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normAutofit/>
          </a:bodyPr>
          <a:lstStyle>
            <a:lvl1pPr defTabSz="1168400">
              <a:spcBef>
                <a:spcPts val="8400"/>
              </a:spcBef>
              <a:defRPr i="0" spc="0" sz="48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品牌需要時間建立口碑，才能展現品牌力。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7" name="讓消費者經由娛樂性質的圖文或影片﹐引起對品牌的興趣與關心。打造強化消費者品牌認知、建立品牌形象短篇廣告，在社交媒體擴散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58957" y="4609972"/>
            <a:ext cx="7402514" cy="5742385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normAutofit/>
          </a:bodyPr>
          <a:lstStyle>
            <a:lvl1pPr defTabSz="1168400">
              <a:spcBef>
                <a:spcPts val="8400"/>
              </a:spcBef>
              <a:defRPr i="0" spc="0" sz="48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讓消費者經由娛樂性質的圖文或影片﹐引起對品牌的興趣與關心。打造強化消費者品牌認知、建立品牌形象短篇廣告，在社交媒體擴散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8" name="圓角矩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464945" y="3433394"/>
            <a:ext cx="6191251" cy="790377"/>
          </a:xfrm>
          <a:prstGeom prst="roundRect">
            <a:avLst>
              <a:gd fmla="val 23153" name="adj"/>
            </a:avLst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9" name="口碑行銷：品牌推廣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653982" y="3414344"/>
            <a:ext cx="3813176" cy="714376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 wrap="none">
            <a:spAutoFit/>
          </a:bodyPr>
          <a:lstStyle>
            <a:lvl1pPr algn="ctr" defTabSz="821531">
              <a:spcBef>
                <a:spcPts val="0"/>
              </a:spcBef>
              <a:defRPr i="0" spc="0" sz="3200"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口碑行銷：品牌推廣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2" name="數位經營分析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數位經營分析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473" name="影像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832088" y="3044367"/>
            <a:ext cx="10657824" cy="9229946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4" name="品牌力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011650" y="5296890"/>
            <a:ext cx="2298701" cy="1143001"/>
          </a:xfrm>
          <a:prstGeom prst="rect">
            <a:avLst/>
          </a:prstGeom>
          <a:ln w="254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 wrap="none">
            <a:spAutoFit/>
          </a:bodyPr>
          <a:lstStyle>
            <a:lvl1pPr algn="ctr" defTabSz="1168400">
              <a:lnSpc>
                <a:spcPct val="120000"/>
              </a:lnSpc>
              <a:spcBef>
                <a:spcPts val="0"/>
              </a:spcBef>
              <a:defRPr i="0" spc="0" sz="5600">
                <a:solidFill>
                  <a:srgbClr val="054109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品牌力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5" name="行銷力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011650" y="7786090"/>
            <a:ext cx="2298701" cy="1143001"/>
          </a:xfrm>
          <a:prstGeom prst="rect">
            <a:avLst/>
          </a:prstGeom>
          <a:ln w="254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 wrap="none">
            <a:spAutoFit/>
          </a:bodyPr>
          <a:lstStyle>
            <a:lvl1pPr algn="ctr" defTabSz="1168400">
              <a:lnSpc>
                <a:spcPct val="120000"/>
              </a:lnSpc>
              <a:spcBef>
                <a:spcPts val="0"/>
              </a:spcBef>
              <a:defRPr i="0" spc="0" sz="5600">
                <a:solidFill>
                  <a:srgbClr val="054109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行銷力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6" name="產品力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011650" y="10604265"/>
            <a:ext cx="2298701" cy="1143001"/>
          </a:xfrm>
          <a:prstGeom prst="rect">
            <a:avLst/>
          </a:prstGeom>
          <a:ln w="254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 wrap="none">
            <a:spAutoFit/>
          </a:bodyPr>
          <a:lstStyle>
            <a:lvl1pPr algn="ctr" defTabSz="1168400">
              <a:lnSpc>
                <a:spcPct val="120000"/>
              </a:lnSpc>
              <a:spcBef>
                <a:spcPts val="0"/>
              </a:spcBef>
              <a:defRPr i="0" spc="0" sz="5600">
                <a:solidFill>
                  <a:srgbClr val="054109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產品力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7" name="從媒體和平台製造曝光率上升和口碑建立，奠定好印象讓消費者信任感大幅上升，刺激購買率。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73562" y="5083332"/>
            <a:ext cx="12687995" cy="5308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76200" lIns="76200" rIns="76200" tIns="76200">
            <a:spAutoFit/>
          </a:bodyPr>
          <a:lstStyle/>
          <a:p>
            <a:pPr defTabSz="1168400">
              <a:spcBef>
                <a:spcPts val="0"/>
              </a:spcBef>
              <a:defRPr i="0" spc="0" sz="42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從媒體和平台製造</a:t>
            </a:r>
            <a:r>
              <a:rPr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rPr>
              <a:t>曝光率上升</a:t>
            </a:r>
            <a:r>
              <a:rPr>
                <a:uFillTx/>
              </a:rPr>
              <a:t>和</a:t>
            </a:r>
            <a:r>
              <a:rPr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rPr>
              <a:t>口碑建立</a:t>
            </a:r>
            <a:r>
              <a:rPr>
                <a:uFillTx/>
              </a:rPr>
              <a:t>，奠定好印象讓消費者信任感大幅上升，刺激購買率。</a:t>
            </a:r>
          </a:p>
          <a:p>
            <a:pPr defTabSz="1168400">
              <a:spcBef>
                <a:spcPts val="0"/>
              </a:spcBef>
              <a:defRPr i="0" spc="0" sz="42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</a:p>
          <a:p>
            <a:pPr defTabSz="1168400">
              <a:spcBef>
                <a:spcPts val="0"/>
              </a:spcBef>
              <a:defRPr i="0" spc="0" sz="42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結合粉絲團、多元網購平台、料理媒體、部落客口碑多管齊下、多元曝光，加上持續關鍵字廣告易搜尋。</a:t>
            </a:r>
          </a:p>
          <a:p>
            <a:pPr defTabSz="1168400">
              <a:spcBef>
                <a:spcPts val="0"/>
              </a:spcBef>
              <a:defRPr i="0" spc="0" sz="42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</a:p>
          <a:p>
            <a:pPr defTabSz="1168400">
              <a:spcBef>
                <a:spcPts val="0"/>
              </a:spcBef>
              <a:defRPr i="0" spc="0" sz="4200">
                <a:solidFill>
                  <a:srgbClr val="53585F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建立網購平台，佐以專業知識推廣，建構實力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8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6604" y="7087072"/>
            <a:ext cx="12687997" cy="1"/>
          </a:xfrm>
          <a:prstGeom prst="line">
            <a:avLst/>
          </a:prstGeom>
          <a:ln cap="rnd" w="50800">
            <a:solidFill>
              <a:srgbClr val="70BF41"/>
            </a:solidFill>
            <a:custDash>
              <a:ds d="100000" sp="200000"/>
            </a:custDash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9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6604" y="9576272"/>
            <a:ext cx="11892686" cy="1"/>
          </a:xfrm>
          <a:prstGeom prst="line">
            <a:avLst/>
          </a:prstGeom>
          <a:ln cap="rnd" w="50800">
            <a:solidFill>
              <a:srgbClr val="70BF41"/>
            </a:solidFill>
            <a:custDash>
              <a:ds d="100000" sp="200000"/>
            </a:custDash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1437" lIns="71437" rIns="71437" tIns="71437"/>
          <a:lstStyle/>
          <a:p>
            <a:pPr algn="ctr" defTabSz="821531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2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1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bbf3f47de8474f93709e241ba54a3f0b_m.jpg" id="482" name="bbf3f47de8474f93709e241ba54a3f0b_m.jp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>
            <p:ph idx="14" type="pic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l="41141" r="21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065001" cy="13716000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3" name="謝謝聆聽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208000" y="2540000"/>
            <a:ext cx="10160000" cy="377473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indent="0" marL="0">
              <a:buFontTx/>
              <a:buNone/>
              <a:defRPr sz="8000">
                <a:uFillTx/>
              </a:defRPr>
            </a:lvl1pPr>
          </a:lstStyle>
          <a:p>
            <a:pPr/>
            <a:r>
              <a:rPr>
                <a:uFillTx/>
              </a:rPr>
              <a:t>謝謝聆聽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4" name="智媒科技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智媒科技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XNET_logo_colored02.png" id="485" name="XNET_logo_colored02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108920" y="7247148"/>
            <a:ext cx="10358250" cy="5442128"/>
          </a:xfrm>
          <a:prstGeom prst="rect">
            <a:avLst/>
          </a:prstGeom>
          <a:ln w="12700">
            <a:miter lim="400000"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4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5" name="銷售策略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2118" y="1016000"/>
            <a:ext cx="22405882" cy="10160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銷售策略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6" name="選擇哪一家美容保養品？相當多時候是因為信任廠家品牌在保養品生產上所具備專業，從上述論點分析，保養品推廣應該屬於理性推廣。然而，當大家都在訴求專業時，消費者其實是難以區隔差異，也可能陷入選擇困難，因此有越來越多保養品廠家為了同中求異，會透過內容行銷表達感性訴求，以吸引更多民眾關注，進一步提高推廣成效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2118" y="2540000"/>
            <a:ext cx="22405883" cy="509438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  <a:r>
              <a:rPr>
                <a:uFillTx/>
              </a:rPr>
              <a:t>選擇哪一家美容保養品？相當多時候是因為信任廠家品牌在保養品生產上所具備專業，從上述論點分析，保養品推廣應該屬於理性推廣。然而，當大家都在訴求專業時，消費者其實是難以區隔差異，也可能陷入選擇困難，因此有越來越多保養品廠家為了同中求異，會透過</a:t>
            </a:r>
            <a:r>
              <a:rPr>
                <a:uFillTx/>
                <a:hlinkClick r:id="rId2"/>
              </a:rPr>
              <a:t>內容行銷</a:t>
            </a:r>
            <a:r>
              <a:rPr>
                <a:uFillTx/>
              </a:rPr>
              <a:t>表達感性訴求，以吸引更多民眾關注，進一步提高推廣成效。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9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167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3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8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:\電商\左腦右腦.png" id="170" name="H:\電商\左腦右腦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14990" y="6908788"/>
            <a:ext cx="4778428" cy="4778427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1" name="理性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48776" y="6551242"/>
            <a:ext cx="2567088" cy="2567088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 sz="4800"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理性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2" name="價格 / 實用 / 方便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73153" y="9418402"/>
            <a:ext cx="8037301" cy="10033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spAutoFit/>
          </a:bodyPr>
          <a:lstStyle>
            <a:lvl1pPr algn="ctr">
              <a:spcBef>
                <a:spcPts val="2500"/>
              </a:spcBef>
              <a:defRPr b="1" i="0" spc="0" sz="4500">
                <a:uFillTx/>
              </a:defRPr>
            </a:lvl1pPr>
          </a:lstStyle>
          <a:p>
            <a:pPr/>
            <a:r>
              <a:rPr>
                <a:uFillTx/>
              </a:rPr>
              <a:t>價格 / 實用 / 方便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3" name="方便的比價選購、便利快速的寄送、簡易又多元付款方式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71454" y="10431861"/>
            <a:ext cx="6999687" cy="1625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spAutoFit/>
          </a:bodyPr>
          <a:lstStyle/>
          <a:p>
            <a:pPr/>
            <a:r>
              <a:rPr>
                <a:uFillTx/>
              </a:rPr>
              <a:t>方便的比價選購、便利快速的寄送、簡易又多元付款方式。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4" name="感性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892545" y="6671547"/>
            <a:ext cx="2567087" cy="2567087"/>
          </a:xfrm>
          <a:prstGeom prst="ellipse">
            <a:avLst/>
          </a:prstGeom>
          <a:ln w="25400">
            <a:solidFill>
              <a:srgbClr val="70BF41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76200" lIns="76200" rIns="76200" tIns="76200"/>
          <a:lstStyle>
            <a:lvl1pPr algn="ctr" defTabSz="1168400">
              <a:spcBef>
                <a:spcPts val="0"/>
              </a:spcBef>
              <a:defRPr i="0" spc="0" sz="4800">
                <a:solidFill>
                  <a:srgbClr val="70BF41"/>
                </a:solidFill>
                <a:uFillTx/>
                <a:latin typeface="Lantinghei TC Demibold"/>
                <a:ea typeface="Lantinghei TC Demibold"/>
                <a:cs typeface="Lantinghei TC Demibold"/>
                <a:sym typeface="Lantinghei TC Demibold"/>
              </a:defRPr>
            </a:lvl1pPr>
          </a:lstStyle>
          <a:p>
            <a:pPr/>
            <a:r>
              <a:rPr>
                <a:uFillTx/>
              </a:rPr>
              <a:t>感性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5" name="品牌 / 故事 / 價值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157439" y="9418402"/>
            <a:ext cx="8037301" cy="10033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spAutoFit/>
          </a:bodyPr>
          <a:lstStyle>
            <a:lvl1pPr algn="ctr">
              <a:spcBef>
                <a:spcPts val="2500"/>
              </a:spcBef>
              <a:defRPr b="1" i="0" spc="0" sz="4500">
                <a:uFillTx/>
              </a:defRPr>
            </a:lvl1pPr>
          </a:lstStyle>
          <a:p>
            <a:pPr/>
            <a:r>
              <a:rPr>
                <a:uFillTx/>
              </a:rPr>
              <a:t>品牌 / 故事 / 價值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6" name="利用圖文影音加強商品的故事性、提升價值感、並加深品牌的認同感。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873546" y="10431861"/>
            <a:ext cx="8605087" cy="1625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101600" lIns="101600" rIns="101600" tIns="101600">
            <a:spAutoFit/>
          </a:bodyPr>
          <a:lstStyle/>
          <a:p>
            <a:pPr/>
            <a:r>
              <a:rPr>
                <a:uFillTx/>
              </a:rPr>
              <a:t>利用圖文影音加強商品的故事性、提升價值感、並加深品牌的認同感。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8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9" name="XNET・滿足這個時代來的！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685165">
              <a:spcBef>
                <a:spcPts val="2700"/>
              </a:spcBef>
              <a:defRPr sz="6225">
                <a:uFillTx/>
              </a:defRPr>
            </a:pPr>
            <a:r>
              <a:rPr>
                <a:uFillTx/>
              </a:rPr>
              <a:t>XNET</a:t>
            </a:r>
            <a:r>
              <a:rPr>
                <a:uFillTx/>
              </a:rPr>
              <a:t>・滿足這個時代來的！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0" name="Shape 1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335551" y="2544129"/>
            <a:ext cx="13951534" cy="1231546"/>
          </a:xfrm>
          <a:prstGeom prst="roundRect">
            <a:avLst>
              <a:gd fmla="val 16667" name="adj"/>
            </a:avLst>
          </a:prstGeom>
          <a:solidFill>
            <a:srgbClr val="F8F2D3"/>
          </a:solidFill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/>
          <a:p>
            <a:pPr algn="ctr" defTabSz="825524">
              <a:spcBef>
                <a:spcPts val="0"/>
              </a:spcBef>
              <a:defRPr i="0" spc="0" sz="4100">
                <a:solidFill>
                  <a:srgbClr val="FFFFFF"/>
                </a:solidFill>
                <a:uFillTx/>
                <a:latin typeface="PingFang HK Semibold"/>
                <a:ea typeface="PingFang HK Semibold"/>
                <a:cs typeface="PingFang HK Semibold"/>
                <a:sym typeface="PingFang HK Semibold"/>
              </a:defRPr>
            </a:p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8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29429" y="7196941"/>
            <a:ext cx="4359230" cy="4359230"/>
            <a:chOff x="0" y="0"/>
            <a:chExt cx="4359229" cy="4359229"/>
          </a:xfrm>
        </p:grpSpPr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5" name="组合 148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0"/>
              <a:ext cx="4359230" cy="4359230"/>
              <a:chOff x="0" y="0"/>
              <a:chExt cx="4359229" cy="4359229"/>
            </a:xfrm>
          </p:grpSpPr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1" name="椭圆 149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0" y="0"/>
                <a:ext cx="4359230" cy="4359230"/>
              </a:xfrm>
              <a:prstGeom prst="ellipse">
                <a:avLst/>
              </a:prstGeom>
              <a:solidFill>
                <a:srgbClr val="5EC6D3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3200">
                    <a:solidFill>
                      <a:srgbClr val="FFFFFF"/>
                    </a:solidFill>
                    <a:uFillTx/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4" name="矩形 9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217460" y="386785"/>
                <a:ext cx="3924314" cy="848576"/>
                <a:chOff x="0" y="0"/>
                <a:chExt cx="3924313" cy="848575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2" name="形狀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-1" y="-1"/>
                  <a:ext cx="3924315" cy="8485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h="21600" w="21600">
                      <a:moveTo>
                        <a:pt x="3985" y="0"/>
                      </a:moveTo>
                      <a:lnTo>
                        <a:pt x="17615" y="0"/>
                      </a:lnTo>
                      <a:cubicBezTo>
                        <a:pt x="19322" y="5430"/>
                        <a:pt x="20706" y="12870"/>
                        <a:pt x="21600" y="21600"/>
                      </a:cubicBezTo>
                      <a:lnTo>
                        <a:pt x="0" y="21600"/>
                      </a:lnTo>
                      <a:cubicBezTo>
                        <a:pt x="894" y="12870"/>
                        <a:pt x="2278" y="5430"/>
                        <a:pt x="39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9804"/>
                  </a:srgbClr>
                </a:solidFill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50800" lIns="50800" numCol="1" rIns="50800" tIns="50800" wrap="square">
                  <a:noAutofit/>
                </a:bodyPr>
                <a:lstStyle/>
                <a:p>
                  <a:pPr algn="ctr" defTabSz="825524">
                    <a:spcBef>
                      <a:spcPts val="0"/>
                    </a:spcBef>
                    <a:defRPr i="0" spc="0" sz="3600">
                      <a:solidFill>
                        <a:srgbClr val="595959"/>
                      </a:solidFill>
                      <a:uFillTx/>
                      <a:latin typeface="Microsoft JhengHei"/>
                      <a:ea typeface="Microsoft JhengHei"/>
                      <a:cs typeface="Microsoft JhengHei"/>
                      <a:sym typeface="Microsoft JhengHei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3" name="架構情境主題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103437"/>
                  <a:ext cx="3924313" cy="641701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45719" lIns="45719" numCol="1" rIns="45719" tIns="45719" wrap="square">
                  <a:noAutofit/>
                </a:bodyPr>
                <a:lstStyle>
                  <a:lvl1pPr algn="ctr" defTabSz="825524">
                    <a:spcBef>
                      <a:spcPts val="0"/>
                    </a:spcBef>
                    <a:defRPr b="1" i="0" spc="0" sz="3600">
                      <a:solidFill>
                        <a:srgbClr val="595959"/>
                      </a:solidFill>
                      <a:uFillTx/>
                      <a:latin typeface="Microsoft JhengHei"/>
                      <a:ea typeface="Microsoft JhengHei"/>
                      <a:cs typeface="Microsoft JhengHei"/>
                      <a:sym typeface="Microsoft JhengHei"/>
                    </a:defRPr>
                  </a:lvl1pPr>
                </a:lstStyle>
                <a:p>
                  <a:pPr/>
                  <a:r>
                    <a:rPr>
                      <a:uFillTx/>
                    </a:rPr>
                    <a:t>架構情境主題</a:t>
                  </a:r>
                </a:p>
              </p:txBody>
            </p:sp>
          </p:grpSp>
        </p:grpSp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1" name="组合 175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628005" y="2265316"/>
              <a:ext cx="1242302" cy="1343029"/>
              <a:chOff x="0" y="0"/>
              <a:chExt cx="1242301" cy="1343027"/>
            </a:xfrm>
          </p:grpSpPr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6" name="Freeform 17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 flipH="1">
                <a:off x="150801" y="303131"/>
                <a:ext cx="1091501" cy="1039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166" w="21477">
                    <a:moveTo>
                      <a:pt x="0" y="20975"/>
                    </a:moveTo>
                    <a:cubicBezTo>
                      <a:pt x="1350" y="20975"/>
                      <a:pt x="1350" y="20975"/>
                      <a:pt x="1350" y="20975"/>
                    </a:cubicBezTo>
                    <a:cubicBezTo>
                      <a:pt x="1411" y="20181"/>
                      <a:pt x="1534" y="18625"/>
                      <a:pt x="1657" y="16910"/>
                    </a:cubicBezTo>
                    <a:cubicBezTo>
                      <a:pt x="1841" y="14432"/>
                      <a:pt x="2086" y="12145"/>
                      <a:pt x="2209" y="10842"/>
                    </a:cubicBezTo>
                    <a:cubicBezTo>
                      <a:pt x="2240" y="10493"/>
                      <a:pt x="2332" y="10302"/>
                      <a:pt x="2485" y="10112"/>
                    </a:cubicBezTo>
                    <a:cubicBezTo>
                      <a:pt x="2639" y="9890"/>
                      <a:pt x="2915" y="9731"/>
                      <a:pt x="3252" y="9604"/>
                    </a:cubicBezTo>
                    <a:cubicBezTo>
                      <a:pt x="11076" y="9604"/>
                      <a:pt x="11076" y="9604"/>
                      <a:pt x="11076" y="9604"/>
                    </a:cubicBezTo>
                    <a:cubicBezTo>
                      <a:pt x="11414" y="9731"/>
                      <a:pt x="11690" y="9890"/>
                      <a:pt x="11843" y="10112"/>
                    </a:cubicBezTo>
                    <a:cubicBezTo>
                      <a:pt x="11874" y="10175"/>
                      <a:pt x="11905" y="10207"/>
                      <a:pt x="11935" y="10271"/>
                    </a:cubicBezTo>
                    <a:cubicBezTo>
                      <a:pt x="11322" y="10271"/>
                      <a:pt x="11322" y="10271"/>
                      <a:pt x="11322" y="10271"/>
                    </a:cubicBezTo>
                    <a:cubicBezTo>
                      <a:pt x="10677" y="10271"/>
                      <a:pt x="10125" y="10747"/>
                      <a:pt x="10002" y="11414"/>
                    </a:cubicBezTo>
                    <a:cubicBezTo>
                      <a:pt x="8560" y="19514"/>
                      <a:pt x="8560" y="19514"/>
                      <a:pt x="8560" y="19514"/>
                    </a:cubicBezTo>
                    <a:cubicBezTo>
                      <a:pt x="8437" y="20277"/>
                      <a:pt x="8928" y="21007"/>
                      <a:pt x="9634" y="21134"/>
                    </a:cubicBezTo>
                    <a:cubicBezTo>
                      <a:pt x="9726" y="21134"/>
                      <a:pt x="9818" y="21166"/>
                      <a:pt x="9880" y="21166"/>
                    </a:cubicBezTo>
                    <a:cubicBezTo>
                      <a:pt x="10524" y="21166"/>
                      <a:pt x="11107" y="20690"/>
                      <a:pt x="11230" y="20022"/>
                    </a:cubicBezTo>
                    <a:cubicBezTo>
                      <a:pt x="12365" y="13447"/>
                      <a:pt x="12365" y="13447"/>
                      <a:pt x="12365" y="13447"/>
                    </a:cubicBezTo>
                    <a:cubicBezTo>
                      <a:pt x="12457" y="14495"/>
                      <a:pt x="12580" y="15671"/>
                      <a:pt x="12672" y="16910"/>
                    </a:cubicBezTo>
                    <a:cubicBezTo>
                      <a:pt x="12794" y="18625"/>
                      <a:pt x="12917" y="20181"/>
                      <a:pt x="12978" y="20975"/>
                    </a:cubicBezTo>
                    <a:cubicBezTo>
                      <a:pt x="14328" y="20975"/>
                      <a:pt x="14328" y="20975"/>
                      <a:pt x="14328" y="20975"/>
                    </a:cubicBezTo>
                    <a:cubicBezTo>
                      <a:pt x="14236" y="19641"/>
                      <a:pt x="13930" y="15861"/>
                      <a:pt x="13684" y="13066"/>
                    </a:cubicBezTo>
                    <a:cubicBezTo>
                      <a:pt x="18593" y="13066"/>
                      <a:pt x="18593" y="13066"/>
                      <a:pt x="18593" y="13066"/>
                    </a:cubicBezTo>
                    <a:cubicBezTo>
                      <a:pt x="19053" y="13066"/>
                      <a:pt x="19452" y="12844"/>
                      <a:pt x="19698" y="12494"/>
                    </a:cubicBezTo>
                    <a:cubicBezTo>
                      <a:pt x="20342" y="12050"/>
                      <a:pt x="20894" y="11287"/>
                      <a:pt x="21109" y="10239"/>
                    </a:cubicBezTo>
                    <a:cubicBezTo>
                      <a:pt x="21600" y="7730"/>
                      <a:pt x="21600" y="5125"/>
                      <a:pt x="21109" y="2615"/>
                    </a:cubicBezTo>
                    <a:cubicBezTo>
                      <a:pt x="20680" y="614"/>
                      <a:pt x="18992" y="-434"/>
                      <a:pt x="17765" y="170"/>
                    </a:cubicBezTo>
                    <a:cubicBezTo>
                      <a:pt x="16814" y="646"/>
                      <a:pt x="16292" y="1726"/>
                      <a:pt x="16231" y="2806"/>
                    </a:cubicBezTo>
                    <a:cubicBezTo>
                      <a:pt x="16292" y="2806"/>
                      <a:pt x="16323" y="2774"/>
                      <a:pt x="16353" y="2742"/>
                    </a:cubicBezTo>
                    <a:cubicBezTo>
                      <a:pt x="17274" y="2266"/>
                      <a:pt x="17673" y="1758"/>
                      <a:pt x="17765" y="1694"/>
                    </a:cubicBezTo>
                    <a:cubicBezTo>
                      <a:pt x="17765" y="1662"/>
                      <a:pt x="17765" y="1662"/>
                      <a:pt x="17765" y="1662"/>
                    </a:cubicBezTo>
                    <a:cubicBezTo>
                      <a:pt x="17765" y="1662"/>
                      <a:pt x="17765" y="1662"/>
                      <a:pt x="17765" y="1662"/>
                    </a:cubicBezTo>
                    <a:cubicBezTo>
                      <a:pt x="17765" y="1662"/>
                      <a:pt x="17765" y="1662"/>
                      <a:pt x="17765" y="1662"/>
                    </a:cubicBezTo>
                    <a:cubicBezTo>
                      <a:pt x="18072" y="1218"/>
                      <a:pt x="18685" y="1091"/>
                      <a:pt x="19115" y="1408"/>
                    </a:cubicBezTo>
                    <a:cubicBezTo>
                      <a:pt x="19575" y="1726"/>
                      <a:pt x="19667" y="2361"/>
                      <a:pt x="19360" y="2838"/>
                    </a:cubicBezTo>
                    <a:cubicBezTo>
                      <a:pt x="19299" y="2933"/>
                      <a:pt x="18808" y="3664"/>
                      <a:pt x="17611" y="4362"/>
                    </a:cubicBezTo>
                    <a:cubicBezTo>
                      <a:pt x="17274" y="4553"/>
                      <a:pt x="16906" y="4744"/>
                      <a:pt x="16476" y="4902"/>
                    </a:cubicBezTo>
                    <a:cubicBezTo>
                      <a:pt x="16660" y="6332"/>
                      <a:pt x="16599" y="7793"/>
                      <a:pt x="16292" y="9191"/>
                    </a:cubicBezTo>
                    <a:cubicBezTo>
                      <a:pt x="16231" y="9540"/>
                      <a:pt x="16200" y="9890"/>
                      <a:pt x="16261" y="10271"/>
                    </a:cubicBezTo>
                    <a:cubicBezTo>
                      <a:pt x="13377" y="10271"/>
                      <a:pt x="13377" y="10271"/>
                      <a:pt x="13377" y="10271"/>
                    </a:cubicBezTo>
                    <a:cubicBezTo>
                      <a:pt x="13347" y="10017"/>
                      <a:pt x="13255" y="9794"/>
                      <a:pt x="13132" y="9604"/>
                    </a:cubicBezTo>
                    <a:cubicBezTo>
                      <a:pt x="13592" y="9604"/>
                      <a:pt x="13592" y="9604"/>
                      <a:pt x="13592" y="9604"/>
                    </a:cubicBezTo>
                    <a:cubicBezTo>
                      <a:pt x="13807" y="9604"/>
                      <a:pt x="13960" y="9445"/>
                      <a:pt x="13960" y="9222"/>
                    </a:cubicBezTo>
                    <a:cubicBezTo>
                      <a:pt x="13960" y="7952"/>
                      <a:pt x="13960" y="7952"/>
                      <a:pt x="13960" y="7952"/>
                    </a:cubicBezTo>
                    <a:cubicBezTo>
                      <a:pt x="13960" y="7730"/>
                      <a:pt x="13807" y="7539"/>
                      <a:pt x="13592" y="7539"/>
                    </a:cubicBezTo>
                    <a:cubicBezTo>
                      <a:pt x="736" y="7539"/>
                      <a:pt x="736" y="7539"/>
                      <a:pt x="736" y="7539"/>
                    </a:cubicBezTo>
                    <a:cubicBezTo>
                      <a:pt x="522" y="7539"/>
                      <a:pt x="368" y="7730"/>
                      <a:pt x="368" y="7952"/>
                    </a:cubicBezTo>
                    <a:cubicBezTo>
                      <a:pt x="368" y="9222"/>
                      <a:pt x="368" y="9222"/>
                      <a:pt x="368" y="9222"/>
                    </a:cubicBezTo>
                    <a:cubicBezTo>
                      <a:pt x="368" y="9445"/>
                      <a:pt x="522" y="9604"/>
                      <a:pt x="736" y="9604"/>
                    </a:cubicBezTo>
                    <a:cubicBezTo>
                      <a:pt x="1197" y="9604"/>
                      <a:pt x="1197" y="9604"/>
                      <a:pt x="1197" y="9604"/>
                    </a:cubicBezTo>
                    <a:cubicBezTo>
                      <a:pt x="1012" y="9921"/>
                      <a:pt x="890" y="10302"/>
                      <a:pt x="859" y="10715"/>
                    </a:cubicBezTo>
                    <a:cubicBezTo>
                      <a:pt x="644" y="13002"/>
                      <a:pt x="123" y="19197"/>
                      <a:pt x="0" y="209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5100">
                    <a:solidFill>
                      <a:srgbClr val="000000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7" name="Freeform 18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 flipH="1">
                <a:off x="600498" y="222015"/>
                <a:ext cx="515130" cy="436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494" w="21551">
                    <a:moveTo>
                      <a:pt x="3813" y="19726"/>
                    </a:moveTo>
                    <a:cubicBezTo>
                      <a:pt x="3813" y="20802"/>
                      <a:pt x="3813" y="20802"/>
                      <a:pt x="3813" y="20802"/>
                    </a:cubicBezTo>
                    <a:cubicBezTo>
                      <a:pt x="3813" y="21187"/>
                      <a:pt x="4075" y="21494"/>
                      <a:pt x="4467" y="21494"/>
                    </a:cubicBezTo>
                    <a:cubicBezTo>
                      <a:pt x="20962" y="21494"/>
                      <a:pt x="20962" y="21494"/>
                      <a:pt x="20962" y="21494"/>
                    </a:cubicBezTo>
                    <a:cubicBezTo>
                      <a:pt x="21289" y="21494"/>
                      <a:pt x="21551" y="21187"/>
                      <a:pt x="21551" y="20802"/>
                    </a:cubicBezTo>
                    <a:cubicBezTo>
                      <a:pt x="21551" y="19726"/>
                      <a:pt x="21551" y="19726"/>
                      <a:pt x="21551" y="19726"/>
                    </a:cubicBezTo>
                    <a:cubicBezTo>
                      <a:pt x="21551" y="19342"/>
                      <a:pt x="21289" y="18957"/>
                      <a:pt x="20962" y="18957"/>
                    </a:cubicBezTo>
                    <a:cubicBezTo>
                      <a:pt x="7413" y="18957"/>
                      <a:pt x="7413" y="18957"/>
                      <a:pt x="7413" y="18957"/>
                    </a:cubicBezTo>
                    <a:cubicBezTo>
                      <a:pt x="7413" y="18957"/>
                      <a:pt x="7413" y="18880"/>
                      <a:pt x="7413" y="18804"/>
                    </a:cubicBezTo>
                    <a:cubicBezTo>
                      <a:pt x="2046" y="509"/>
                      <a:pt x="2046" y="509"/>
                      <a:pt x="2046" y="509"/>
                    </a:cubicBezTo>
                    <a:cubicBezTo>
                      <a:pt x="1980" y="125"/>
                      <a:pt x="1587" y="-106"/>
                      <a:pt x="1326" y="48"/>
                    </a:cubicBezTo>
                    <a:cubicBezTo>
                      <a:pt x="409" y="355"/>
                      <a:pt x="409" y="355"/>
                      <a:pt x="409" y="355"/>
                    </a:cubicBezTo>
                    <a:cubicBezTo>
                      <a:pt x="82" y="509"/>
                      <a:pt x="-49" y="893"/>
                      <a:pt x="16" y="1278"/>
                    </a:cubicBezTo>
                    <a:cubicBezTo>
                      <a:pt x="5187" y="18957"/>
                      <a:pt x="5187" y="18957"/>
                      <a:pt x="5187" y="18957"/>
                    </a:cubicBezTo>
                    <a:cubicBezTo>
                      <a:pt x="4467" y="18957"/>
                      <a:pt x="4467" y="18957"/>
                      <a:pt x="4467" y="18957"/>
                    </a:cubicBezTo>
                    <a:cubicBezTo>
                      <a:pt x="4075" y="18957"/>
                      <a:pt x="3813" y="19342"/>
                      <a:pt x="3813" y="1972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5100">
                    <a:solidFill>
                      <a:srgbClr val="000000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8" name="Freeform 19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 flipH="1">
                <a:off x="245001" y="-1"/>
                <a:ext cx="279958" cy="281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19621" w="19621">
                    <a:moveTo>
                      <a:pt x="12030" y="19339"/>
                    </a:moveTo>
                    <a:cubicBezTo>
                      <a:pt x="17266" y="18139"/>
                      <a:pt x="20648" y="12903"/>
                      <a:pt x="19339" y="7557"/>
                    </a:cubicBezTo>
                    <a:cubicBezTo>
                      <a:pt x="18139" y="2321"/>
                      <a:pt x="12903" y="-952"/>
                      <a:pt x="7557" y="248"/>
                    </a:cubicBezTo>
                    <a:cubicBezTo>
                      <a:pt x="2321" y="1448"/>
                      <a:pt x="-952" y="6793"/>
                      <a:pt x="248" y="12030"/>
                    </a:cubicBezTo>
                    <a:cubicBezTo>
                      <a:pt x="1448" y="17266"/>
                      <a:pt x="6793" y="20648"/>
                      <a:pt x="12030" y="1933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5100">
                    <a:solidFill>
                      <a:srgbClr val="000000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9" name="Freeform 20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 flipH="1">
                <a:off x="260329" y="377145"/>
                <a:ext cx="495988" cy="193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600" w="21341">
                    <a:moveTo>
                      <a:pt x="17365" y="14342"/>
                    </a:moveTo>
                    <a:cubicBezTo>
                      <a:pt x="19922" y="10714"/>
                      <a:pt x="20931" y="6912"/>
                      <a:pt x="21066" y="6394"/>
                    </a:cubicBezTo>
                    <a:cubicBezTo>
                      <a:pt x="21537" y="4493"/>
                      <a:pt x="21402" y="1901"/>
                      <a:pt x="20662" y="691"/>
                    </a:cubicBezTo>
                    <a:cubicBezTo>
                      <a:pt x="20393" y="173"/>
                      <a:pt x="20057" y="0"/>
                      <a:pt x="19720" y="0"/>
                    </a:cubicBezTo>
                    <a:cubicBezTo>
                      <a:pt x="19182" y="0"/>
                      <a:pt x="18711" y="518"/>
                      <a:pt x="18374" y="1728"/>
                    </a:cubicBezTo>
                    <a:cubicBezTo>
                      <a:pt x="18374" y="1728"/>
                      <a:pt x="18374" y="1728"/>
                      <a:pt x="18374" y="1728"/>
                    </a:cubicBezTo>
                    <a:cubicBezTo>
                      <a:pt x="18374" y="1728"/>
                      <a:pt x="18374" y="1728"/>
                      <a:pt x="18374" y="1728"/>
                    </a:cubicBezTo>
                    <a:cubicBezTo>
                      <a:pt x="18374" y="1901"/>
                      <a:pt x="18374" y="1901"/>
                      <a:pt x="18374" y="1901"/>
                    </a:cubicBezTo>
                    <a:cubicBezTo>
                      <a:pt x="18374" y="1901"/>
                      <a:pt x="18374" y="1901"/>
                      <a:pt x="18374" y="1901"/>
                    </a:cubicBezTo>
                    <a:cubicBezTo>
                      <a:pt x="18105" y="2592"/>
                      <a:pt x="17163" y="5357"/>
                      <a:pt x="15144" y="7949"/>
                    </a:cubicBezTo>
                    <a:cubicBezTo>
                      <a:pt x="14943" y="8294"/>
                      <a:pt x="14808" y="8467"/>
                      <a:pt x="14606" y="8640"/>
                    </a:cubicBezTo>
                    <a:cubicBezTo>
                      <a:pt x="11982" y="11750"/>
                      <a:pt x="8752" y="13306"/>
                      <a:pt x="4984" y="13306"/>
                    </a:cubicBezTo>
                    <a:cubicBezTo>
                      <a:pt x="3974" y="13306"/>
                      <a:pt x="2898" y="13133"/>
                      <a:pt x="1754" y="12960"/>
                    </a:cubicBezTo>
                    <a:cubicBezTo>
                      <a:pt x="1754" y="12960"/>
                      <a:pt x="1687" y="12960"/>
                      <a:pt x="1619" y="12960"/>
                    </a:cubicBezTo>
                    <a:cubicBezTo>
                      <a:pt x="812" y="12960"/>
                      <a:pt x="139" y="14688"/>
                      <a:pt x="4" y="16762"/>
                    </a:cubicBezTo>
                    <a:cubicBezTo>
                      <a:pt x="-63" y="19008"/>
                      <a:pt x="610" y="21082"/>
                      <a:pt x="1485" y="21254"/>
                    </a:cubicBezTo>
                    <a:cubicBezTo>
                      <a:pt x="2696" y="21427"/>
                      <a:pt x="3840" y="21600"/>
                      <a:pt x="4984" y="21600"/>
                    </a:cubicBezTo>
                    <a:cubicBezTo>
                      <a:pt x="4984" y="21600"/>
                      <a:pt x="4984" y="21600"/>
                      <a:pt x="4984" y="21600"/>
                    </a:cubicBezTo>
                    <a:cubicBezTo>
                      <a:pt x="9492" y="21600"/>
                      <a:pt x="12789" y="19526"/>
                      <a:pt x="15077" y="17107"/>
                    </a:cubicBezTo>
                    <a:cubicBezTo>
                      <a:pt x="15952" y="16243"/>
                      <a:pt x="16759" y="15206"/>
                      <a:pt x="17365" y="14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5100">
                    <a:solidFill>
                      <a:srgbClr val="000000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0" name="Freeform 21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 flipH="1">
                <a:off x="-1" y="982409"/>
                <a:ext cx="462291" cy="343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b="b" l="0" r="r" t="0"/>
                <a:pathLst>
                  <a:path extrusionOk="0" h="21600" w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8779" y="0"/>
                    </a:lnTo>
                    <a:lnTo>
                      <a:pt x="2746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t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5100">
                    <a:solidFill>
                      <a:srgbClr val="000000"/>
                    </a:solidFill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2" name="speech-bubble-with-quotation-marks_61961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60556" y="2131508"/>
              <a:ext cx="556844" cy="47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52">
                  <a:moveTo>
                    <a:pt x="11541" y="0"/>
                  </a:moveTo>
                  <a:cubicBezTo>
                    <a:pt x="6009" y="0"/>
                    <a:pt x="1529" y="4832"/>
                    <a:pt x="1529" y="10800"/>
                  </a:cubicBezTo>
                  <a:cubicBezTo>
                    <a:pt x="1529" y="12418"/>
                    <a:pt x="1858" y="13955"/>
                    <a:pt x="2453" y="15338"/>
                  </a:cubicBezTo>
                  <a:lnTo>
                    <a:pt x="83" y="20345"/>
                  </a:lnTo>
                  <a:cubicBezTo>
                    <a:pt x="-48" y="20622"/>
                    <a:pt x="-22" y="20964"/>
                    <a:pt x="146" y="21216"/>
                  </a:cubicBezTo>
                  <a:cubicBezTo>
                    <a:pt x="273" y="21408"/>
                    <a:pt x="470" y="21515"/>
                    <a:pt x="675" y="21515"/>
                  </a:cubicBezTo>
                  <a:cubicBezTo>
                    <a:pt x="733" y="21515"/>
                    <a:pt x="795" y="21506"/>
                    <a:pt x="854" y="21489"/>
                  </a:cubicBezTo>
                  <a:lnTo>
                    <a:pt x="6038" y="19824"/>
                  </a:lnTo>
                  <a:cubicBezTo>
                    <a:pt x="7619" y="20947"/>
                    <a:pt x="9507" y="21600"/>
                    <a:pt x="11541" y="21600"/>
                  </a:cubicBezTo>
                  <a:cubicBezTo>
                    <a:pt x="17072" y="21600"/>
                    <a:pt x="21552" y="16763"/>
                    <a:pt x="21552" y="10800"/>
                  </a:cubicBezTo>
                  <a:cubicBezTo>
                    <a:pt x="21552" y="4832"/>
                    <a:pt x="17072" y="0"/>
                    <a:pt x="11541" y="0"/>
                  </a:cubicBezTo>
                  <a:close/>
                  <a:moveTo>
                    <a:pt x="10193" y="13361"/>
                  </a:moveTo>
                  <a:cubicBezTo>
                    <a:pt x="9668" y="14138"/>
                    <a:pt x="8886" y="14552"/>
                    <a:pt x="7926" y="14552"/>
                  </a:cubicBezTo>
                  <a:cubicBezTo>
                    <a:pt x="7546" y="14552"/>
                    <a:pt x="7240" y="14189"/>
                    <a:pt x="7240" y="13745"/>
                  </a:cubicBezTo>
                  <a:cubicBezTo>
                    <a:pt x="7240" y="13302"/>
                    <a:pt x="7546" y="12939"/>
                    <a:pt x="7926" y="12939"/>
                  </a:cubicBezTo>
                  <a:cubicBezTo>
                    <a:pt x="8470" y="12939"/>
                    <a:pt x="8846" y="12755"/>
                    <a:pt x="9109" y="12367"/>
                  </a:cubicBezTo>
                  <a:cubicBezTo>
                    <a:pt x="9365" y="11982"/>
                    <a:pt x="9492" y="11436"/>
                    <a:pt x="9547" y="10855"/>
                  </a:cubicBezTo>
                  <a:lnTo>
                    <a:pt x="7827" y="10855"/>
                  </a:lnTo>
                  <a:cubicBezTo>
                    <a:pt x="7543" y="10855"/>
                    <a:pt x="7313" y="10582"/>
                    <a:pt x="7313" y="10249"/>
                  </a:cubicBezTo>
                  <a:lnTo>
                    <a:pt x="7313" y="7650"/>
                  </a:lnTo>
                  <a:cubicBezTo>
                    <a:pt x="7313" y="7317"/>
                    <a:pt x="7543" y="7048"/>
                    <a:pt x="7827" y="7048"/>
                  </a:cubicBezTo>
                  <a:lnTo>
                    <a:pt x="10051" y="7048"/>
                  </a:lnTo>
                  <a:cubicBezTo>
                    <a:pt x="10369" y="7048"/>
                    <a:pt x="10657" y="7372"/>
                    <a:pt x="10719" y="7671"/>
                  </a:cubicBezTo>
                  <a:cubicBezTo>
                    <a:pt x="10730" y="7709"/>
                    <a:pt x="10913" y="8602"/>
                    <a:pt x="10953" y="9711"/>
                  </a:cubicBezTo>
                  <a:cubicBezTo>
                    <a:pt x="11011" y="11295"/>
                    <a:pt x="10756" y="12525"/>
                    <a:pt x="10193" y="13361"/>
                  </a:cubicBezTo>
                  <a:close/>
                  <a:moveTo>
                    <a:pt x="14958" y="13361"/>
                  </a:moveTo>
                  <a:cubicBezTo>
                    <a:pt x="14436" y="14138"/>
                    <a:pt x="13651" y="14552"/>
                    <a:pt x="12694" y="14552"/>
                  </a:cubicBezTo>
                  <a:cubicBezTo>
                    <a:pt x="12315" y="14552"/>
                    <a:pt x="12004" y="14189"/>
                    <a:pt x="12004" y="13745"/>
                  </a:cubicBezTo>
                  <a:cubicBezTo>
                    <a:pt x="12004" y="13302"/>
                    <a:pt x="12315" y="12939"/>
                    <a:pt x="12694" y="12939"/>
                  </a:cubicBezTo>
                  <a:cubicBezTo>
                    <a:pt x="13235" y="12939"/>
                    <a:pt x="13611" y="12755"/>
                    <a:pt x="13874" y="12367"/>
                  </a:cubicBezTo>
                  <a:cubicBezTo>
                    <a:pt x="14129" y="11982"/>
                    <a:pt x="14261" y="11436"/>
                    <a:pt x="14315" y="10855"/>
                  </a:cubicBezTo>
                  <a:lnTo>
                    <a:pt x="12596" y="10855"/>
                  </a:lnTo>
                  <a:cubicBezTo>
                    <a:pt x="12311" y="10855"/>
                    <a:pt x="12077" y="10582"/>
                    <a:pt x="12077" y="10249"/>
                  </a:cubicBezTo>
                  <a:lnTo>
                    <a:pt x="12077" y="7650"/>
                  </a:lnTo>
                  <a:cubicBezTo>
                    <a:pt x="12077" y="7317"/>
                    <a:pt x="12311" y="7048"/>
                    <a:pt x="12596" y="7048"/>
                  </a:cubicBezTo>
                  <a:lnTo>
                    <a:pt x="14819" y="7048"/>
                  </a:lnTo>
                  <a:cubicBezTo>
                    <a:pt x="15137" y="7048"/>
                    <a:pt x="15425" y="7372"/>
                    <a:pt x="15487" y="7671"/>
                  </a:cubicBezTo>
                  <a:cubicBezTo>
                    <a:pt x="15495" y="7709"/>
                    <a:pt x="15677" y="8602"/>
                    <a:pt x="15718" y="9711"/>
                  </a:cubicBezTo>
                  <a:cubicBezTo>
                    <a:pt x="15776" y="11295"/>
                    <a:pt x="15520" y="12525"/>
                    <a:pt x="14958" y="13361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3" name="speech-bubble-with-quotation-marks_61961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528940" y="1542289"/>
              <a:ext cx="556843" cy="47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52">
                  <a:moveTo>
                    <a:pt x="11541" y="0"/>
                  </a:moveTo>
                  <a:cubicBezTo>
                    <a:pt x="6009" y="0"/>
                    <a:pt x="1529" y="4832"/>
                    <a:pt x="1529" y="10800"/>
                  </a:cubicBezTo>
                  <a:cubicBezTo>
                    <a:pt x="1529" y="12418"/>
                    <a:pt x="1858" y="13955"/>
                    <a:pt x="2453" y="15338"/>
                  </a:cubicBezTo>
                  <a:lnTo>
                    <a:pt x="83" y="20345"/>
                  </a:lnTo>
                  <a:cubicBezTo>
                    <a:pt x="-48" y="20622"/>
                    <a:pt x="-22" y="20964"/>
                    <a:pt x="146" y="21216"/>
                  </a:cubicBezTo>
                  <a:cubicBezTo>
                    <a:pt x="273" y="21408"/>
                    <a:pt x="470" y="21515"/>
                    <a:pt x="675" y="21515"/>
                  </a:cubicBezTo>
                  <a:cubicBezTo>
                    <a:pt x="733" y="21515"/>
                    <a:pt x="795" y="21506"/>
                    <a:pt x="854" y="21489"/>
                  </a:cubicBezTo>
                  <a:lnTo>
                    <a:pt x="6038" y="19824"/>
                  </a:lnTo>
                  <a:cubicBezTo>
                    <a:pt x="7619" y="20947"/>
                    <a:pt x="9507" y="21600"/>
                    <a:pt x="11541" y="21600"/>
                  </a:cubicBezTo>
                  <a:cubicBezTo>
                    <a:pt x="17072" y="21600"/>
                    <a:pt x="21552" y="16763"/>
                    <a:pt x="21552" y="10800"/>
                  </a:cubicBezTo>
                  <a:cubicBezTo>
                    <a:pt x="21552" y="4832"/>
                    <a:pt x="17072" y="0"/>
                    <a:pt x="11541" y="0"/>
                  </a:cubicBezTo>
                  <a:close/>
                  <a:moveTo>
                    <a:pt x="10193" y="13361"/>
                  </a:moveTo>
                  <a:cubicBezTo>
                    <a:pt x="9668" y="14138"/>
                    <a:pt x="8886" y="14552"/>
                    <a:pt x="7926" y="14552"/>
                  </a:cubicBezTo>
                  <a:cubicBezTo>
                    <a:pt x="7546" y="14552"/>
                    <a:pt x="7240" y="14189"/>
                    <a:pt x="7240" y="13745"/>
                  </a:cubicBezTo>
                  <a:cubicBezTo>
                    <a:pt x="7240" y="13302"/>
                    <a:pt x="7546" y="12939"/>
                    <a:pt x="7926" y="12939"/>
                  </a:cubicBezTo>
                  <a:cubicBezTo>
                    <a:pt x="8470" y="12939"/>
                    <a:pt x="8846" y="12755"/>
                    <a:pt x="9109" y="12367"/>
                  </a:cubicBezTo>
                  <a:cubicBezTo>
                    <a:pt x="9365" y="11982"/>
                    <a:pt x="9492" y="11436"/>
                    <a:pt x="9547" y="10855"/>
                  </a:cubicBezTo>
                  <a:lnTo>
                    <a:pt x="7827" y="10855"/>
                  </a:lnTo>
                  <a:cubicBezTo>
                    <a:pt x="7543" y="10855"/>
                    <a:pt x="7313" y="10582"/>
                    <a:pt x="7313" y="10249"/>
                  </a:cubicBezTo>
                  <a:lnTo>
                    <a:pt x="7313" y="7650"/>
                  </a:lnTo>
                  <a:cubicBezTo>
                    <a:pt x="7313" y="7317"/>
                    <a:pt x="7543" y="7048"/>
                    <a:pt x="7827" y="7048"/>
                  </a:cubicBezTo>
                  <a:lnTo>
                    <a:pt x="10051" y="7048"/>
                  </a:lnTo>
                  <a:cubicBezTo>
                    <a:pt x="10369" y="7048"/>
                    <a:pt x="10657" y="7372"/>
                    <a:pt x="10719" y="7671"/>
                  </a:cubicBezTo>
                  <a:cubicBezTo>
                    <a:pt x="10730" y="7709"/>
                    <a:pt x="10913" y="8602"/>
                    <a:pt x="10953" y="9711"/>
                  </a:cubicBezTo>
                  <a:cubicBezTo>
                    <a:pt x="11011" y="11295"/>
                    <a:pt x="10756" y="12525"/>
                    <a:pt x="10193" y="13361"/>
                  </a:cubicBezTo>
                  <a:close/>
                  <a:moveTo>
                    <a:pt x="14958" y="13361"/>
                  </a:moveTo>
                  <a:cubicBezTo>
                    <a:pt x="14436" y="14138"/>
                    <a:pt x="13651" y="14552"/>
                    <a:pt x="12694" y="14552"/>
                  </a:cubicBezTo>
                  <a:cubicBezTo>
                    <a:pt x="12315" y="14552"/>
                    <a:pt x="12004" y="14189"/>
                    <a:pt x="12004" y="13745"/>
                  </a:cubicBezTo>
                  <a:cubicBezTo>
                    <a:pt x="12004" y="13302"/>
                    <a:pt x="12315" y="12939"/>
                    <a:pt x="12694" y="12939"/>
                  </a:cubicBezTo>
                  <a:cubicBezTo>
                    <a:pt x="13235" y="12939"/>
                    <a:pt x="13611" y="12755"/>
                    <a:pt x="13874" y="12367"/>
                  </a:cubicBezTo>
                  <a:cubicBezTo>
                    <a:pt x="14129" y="11982"/>
                    <a:pt x="14261" y="11436"/>
                    <a:pt x="14315" y="10855"/>
                  </a:cubicBezTo>
                  <a:lnTo>
                    <a:pt x="12596" y="10855"/>
                  </a:lnTo>
                  <a:cubicBezTo>
                    <a:pt x="12311" y="10855"/>
                    <a:pt x="12077" y="10582"/>
                    <a:pt x="12077" y="10249"/>
                  </a:cubicBezTo>
                  <a:lnTo>
                    <a:pt x="12077" y="7650"/>
                  </a:lnTo>
                  <a:cubicBezTo>
                    <a:pt x="12077" y="7317"/>
                    <a:pt x="12311" y="7048"/>
                    <a:pt x="12596" y="7048"/>
                  </a:cubicBezTo>
                  <a:lnTo>
                    <a:pt x="14819" y="7048"/>
                  </a:lnTo>
                  <a:cubicBezTo>
                    <a:pt x="15137" y="7048"/>
                    <a:pt x="15425" y="7372"/>
                    <a:pt x="15487" y="7671"/>
                  </a:cubicBezTo>
                  <a:cubicBezTo>
                    <a:pt x="15495" y="7709"/>
                    <a:pt x="15677" y="8602"/>
                    <a:pt x="15718" y="9711"/>
                  </a:cubicBezTo>
                  <a:cubicBezTo>
                    <a:pt x="15776" y="11295"/>
                    <a:pt x="15520" y="12525"/>
                    <a:pt x="14958" y="13361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4" name="speech-bubble-with-quotation-marks_61961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087017" y="2856704"/>
              <a:ext cx="556844" cy="47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52">
                  <a:moveTo>
                    <a:pt x="11541" y="0"/>
                  </a:moveTo>
                  <a:cubicBezTo>
                    <a:pt x="6009" y="0"/>
                    <a:pt x="1529" y="4832"/>
                    <a:pt x="1529" y="10800"/>
                  </a:cubicBezTo>
                  <a:cubicBezTo>
                    <a:pt x="1529" y="12418"/>
                    <a:pt x="1858" y="13955"/>
                    <a:pt x="2453" y="15338"/>
                  </a:cubicBezTo>
                  <a:lnTo>
                    <a:pt x="83" y="20345"/>
                  </a:lnTo>
                  <a:cubicBezTo>
                    <a:pt x="-48" y="20622"/>
                    <a:pt x="-22" y="20964"/>
                    <a:pt x="146" y="21216"/>
                  </a:cubicBezTo>
                  <a:cubicBezTo>
                    <a:pt x="273" y="21408"/>
                    <a:pt x="470" y="21515"/>
                    <a:pt x="675" y="21515"/>
                  </a:cubicBezTo>
                  <a:cubicBezTo>
                    <a:pt x="733" y="21515"/>
                    <a:pt x="795" y="21506"/>
                    <a:pt x="854" y="21489"/>
                  </a:cubicBezTo>
                  <a:lnTo>
                    <a:pt x="6038" y="19824"/>
                  </a:lnTo>
                  <a:cubicBezTo>
                    <a:pt x="7619" y="20947"/>
                    <a:pt x="9507" y="21600"/>
                    <a:pt x="11541" y="21600"/>
                  </a:cubicBezTo>
                  <a:cubicBezTo>
                    <a:pt x="17072" y="21600"/>
                    <a:pt x="21552" y="16763"/>
                    <a:pt x="21552" y="10800"/>
                  </a:cubicBezTo>
                  <a:cubicBezTo>
                    <a:pt x="21552" y="4832"/>
                    <a:pt x="17072" y="0"/>
                    <a:pt x="11541" y="0"/>
                  </a:cubicBezTo>
                  <a:close/>
                  <a:moveTo>
                    <a:pt x="10193" y="13361"/>
                  </a:moveTo>
                  <a:cubicBezTo>
                    <a:pt x="9668" y="14138"/>
                    <a:pt x="8886" y="14552"/>
                    <a:pt x="7926" y="14552"/>
                  </a:cubicBezTo>
                  <a:cubicBezTo>
                    <a:pt x="7546" y="14552"/>
                    <a:pt x="7240" y="14189"/>
                    <a:pt x="7240" y="13745"/>
                  </a:cubicBezTo>
                  <a:cubicBezTo>
                    <a:pt x="7240" y="13302"/>
                    <a:pt x="7546" y="12939"/>
                    <a:pt x="7926" y="12939"/>
                  </a:cubicBezTo>
                  <a:cubicBezTo>
                    <a:pt x="8470" y="12939"/>
                    <a:pt x="8846" y="12755"/>
                    <a:pt x="9109" y="12367"/>
                  </a:cubicBezTo>
                  <a:cubicBezTo>
                    <a:pt x="9365" y="11982"/>
                    <a:pt x="9492" y="11436"/>
                    <a:pt x="9547" y="10855"/>
                  </a:cubicBezTo>
                  <a:lnTo>
                    <a:pt x="7827" y="10855"/>
                  </a:lnTo>
                  <a:cubicBezTo>
                    <a:pt x="7543" y="10855"/>
                    <a:pt x="7313" y="10582"/>
                    <a:pt x="7313" y="10249"/>
                  </a:cubicBezTo>
                  <a:lnTo>
                    <a:pt x="7313" y="7650"/>
                  </a:lnTo>
                  <a:cubicBezTo>
                    <a:pt x="7313" y="7317"/>
                    <a:pt x="7543" y="7048"/>
                    <a:pt x="7827" y="7048"/>
                  </a:cubicBezTo>
                  <a:lnTo>
                    <a:pt x="10051" y="7048"/>
                  </a:lnTo>
                  <a:cubicBezTo>
                    <a:pt x="10369" y="7048"/>
                    <a:pt x="10657" y="7372"/>
                    <a:pt x="10719" y="7671"/>
                  </a:cubicBezTo>
                  <a:cubicBezTo>
                    <a:pt x="10730" y="7709"/>
                    <a:pt x="10913" y="8602"/>
                    <a:pt x="10953" y="9711"/>
                  </a:cubicBezTo>
                  <a:cubicBezTo>
                    <a:pt x="11011" y="11295"/>
                    <a:pt x="10756" y="12525"/>
                    <a:pt x="10193" y="13361"/>
                  </a:cubicBezTo>
                  <a:close/>
                  <a:moveTo>
                    <a:pt x="14958" y="13361"/>
                  </a:moveTo>
                  <a:cubicBezTo>
                    <a:pt x="14436" y="14138"/>
                    <a:pt x="13651" y="14552"/>
                    <a:pt x="12694" y="14552"/>
                  </a:cubicBezTo>
                  <a:cubicBezTo>
                    <a:pt x="12315" y="14552"/>
                    <a:pt x="12004" y="14189"/>
                    <a:pt x="12004" y="13745"/>
                  </a:cubicBezTo>
                  <a:cubicBezTo>
                    <a:pt x="12004" y="13302"/>
                    <a:pt x="12315" y="12939"/>
                    <a:pt x="12694" y="12939"/>
                  </a:cubicBezTo>
                  <a:cubicBezTo>
                    <a:pt x="13235" y="12939"/>
                    <a:pt x="13611" y="12755"/>
                    <a:pt x="13874" y="12367"/>
                  </a:cubicBezTo>
                  <a:cubicBezTo>
                    <a:pt x="14129" y="11982"/>
                    <a:pt x="14261" y="11436"/>
                    <a:pt x="14315" y="10855"/>
                  </a:cubicBezTo>
                  <a:lnTo>
                    <a:pt x="12596" y="10855"/>
                  </a:lnTo>
                  <a:cubicBezTo>
                    <a:pt x="12311" y="10855"/>
                    <a:pt x="12077" y="10582"/>
                    <a:pt x="12077" y="10249"/>
                  </a:cubicBezTo>
                  <a:lnTo>
                    <a:pt x="12077" y="7650"/>
                  </a:lnTo>
                  <a:cubicBezTo>
                    <a:pt x="12077" y="7317"/>
                    <a:pt x="12311" y="7048"/>
                    <a:pt x="12596" y="7048"/>
                  </a:cubicBezTo>
                  <a:lnTo>
                    <a:pt x="14819" y="7048"/>
                  </a:lnTo>
                  <a:cubicBezTo>
                    <a:pt x="15137" y="7048"/>
                    <a:pt x="15425" y="7372"/>
                    <a:pt x="15487" y="7671"/>
                  </a:cubicBezTo>
                  <a:cubicBezTo>
                    <a:pt x="15495" y="7709"/>
                    <a:pt x="15677" y="8602"/>
                    <a:pt x="15718" y="9711"/>
                  </a:cubicBezTo>
                  <a:cubicBezTo>
                    <a:pt x="15776" y="11295"/>
                    <a:pt x="15520" y="12525"/>
                    <a:pt x="14958" y="13361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5" name="message-note_7267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392680" y="1588079"/>
              <a:ext cx="558078" cy="46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600">
                  <a:moveTo>
                    <a:pt x="14106" y="0"/>
                  </a:moveTo>
                  <a:lnTo>
                    <a:pt x="7494" y="0"/>
                  </a:lnTo>
                  <a:cubicBezTo>
                    <a:pt x="3362" y="0"/>
                    <a:pt x="0" y="4029"/>
                    <a:pt x="0" y="8982"/>
                  </a:cubicBezTo>
                  <a:cubicBezTo>
                    <a:pt x="0" y="13935"/>
                    <a:pt x="3362" y="17964"/>
                    <a:pt x="7494" y="17964"/>
                  </a:cubicBezTo>
                  <a:lnTo>
                    <a:pt x="12491" y="17964"/>
                  </a:lnTo>
                  <a:lnTo>
                    <a:pt x="14593" y="21146"/>
                  </a:lnTo>
                  <a:cubicBezTo>
                    <a:pt x="14784" y="21435"/>
                    <a:pt x="15075" y="21600"/>
                    <a:pt x="15374" y="21600"/>
                  </a:cubicBezTo>
                  <a:cubicBezTo>
                    <a:pt x="15459" y="21600"/>
                    <a:pt x="15544" y="21587"/>
                    <a:pt x="15628" y="21559"/>
                  </a:cubicBezTo>
                  <a:cubicBezTo>
                    <a:pt x="16012" y="21438"/>
                    <a:pt x="16301" y="21057"/>
                    <a:pt x="16361" y="20588"/>
                  </a:cubicBezTo>
                  <a:lnTo>
                    <a:pt x="16777" y="17377"/>
                  </a:lnTo>
                  <a:cubicBezTo>
                    <a:pt x="18066" y="16784"/>
                    <a:pt x="19212" y="15762"/>
                    <a:pt x="20057" y="14442"/>
                  </a:cubicBezTo>
                  <a:cubicBezTo>
                    <a:pt x="21065" y="12865"/>
                    <a:pt x="21600" y="10978"/>
                    <a:pt x="21600" y="8982"/>
                  </a:cubicBezTo>
                  <a:cubicBezTo>
                    <a:pt x="21600" y="4029"/>
                    <a:pt x="18238" y="0"/>
                    <a:pt x="14106" y="0"/>
                  </a:cubicBezTo>
                  <a:close/>
                  <a:moveTo>
                    <a:pt x="7131" y="11028"/>
                  </a:moveTo>
                  <a:cubicBezTo>
                    <a:pt x="6125" y="11028"/>
                    <a:pt x="5310" y="10051"/>
                    <a:pt x="5310" y="8846"/>
                  </a:cubicBezTo>
                  <a:cubicBezTo>
                    <a:pt x="5310" y="7640"/>
                    <a:pt x="6125" y="6663"/>
                    <a:pt x="7131" y="6663"/>
                  </a:cubicBezTo>
                  <a:cubicBezTo>
                    <a:pt x="8137" y="6663"/>
                    <a:pt x="8952" y="7640"/>
                    <a:pt x="8952" y="8846"/>
                  </a:cubicBezTo>
                  <a:cubicBezTo>
                    <a:pt x="8952" y="10051"/>
                    <a:pt x="8137" y="11028"/>
                    <a:pt x="7131" y="11028"/>
                  </a:cubicBezTo>
                  <a:close/>
                  <a:moveTo>
                    <a:pt x="14469" y="11028"/>
                  </a:moveTo>
                  <a:cubicBezTo>
                    <a:pt x="13463" y="11028"/>
                    <a:pt x="12648" y="10051"/>
                    <a:pt x="12648" y="8846"/>
                  </a:cubicBezTo>
                  <a:cubicBezTo>
                    <a:pt x="12648" y="7640"/>
                    <a:pt x="13463" y="6663"/>
                    <a:pt x="14469" y="6663"/>
                  </a:cubicBezTo>
                  <a:cubicBezTo>
                    <a:pt x="15475" y="6663"/>
                    <a:pt x="16290" y="7640"/>
                    <a:pt x="16290" y="8846"/>
                  </a:cubicBezTo>
                  <a:cubicBezTo>
                    <a:pt x="16290" y="10051"/>
                    <a:pt x="15475" y="11028"/>
                    <a:pt x="14469" y="11028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6" name="message-note_7267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634255" y="2131415"/>
              <a:ext cx="558079" cy="46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600">
                  <a:moveTo>
                    <a:pt x="14106" y="0"/>
                  </a:moveTo>
                  <a:lnTo>
                    <a:pt x="7494" y="0"/>
                  </a:lnTo>
                  <a:cubicBezTo>
                    <a:pt x="3362" y="0"/>
                    <a:pt x="0" y="4029"/>
                    <a:pt x="0" y="8982"/>
                  </a:cubicBezTo>
                  <a:cubicBezTo>
                    <a:pt x="0" y="13935"/>
                    <a:pt x="3362" y="17964"/>
                    <a:pt x="7494" y="17964"/>
                  </a:cubicBezTo>
                  <a:lnTo>
                    <a:pt x="12491" y="17964"/>
                  </a:lnTo>
                  <a:lnTo>
                    <a:pt x="14593" y="21146"/>
                  </a:lnTo>
                  <a:cubicBezTo>
                    <a:pt x="14784" y="21435"/>
                    <a:pt x="15075" y="21600"/>
                    <a:pt x="15374" y="21600"/>
                  </a:cubicBezTo>
                  <a:cubicBezTo>
                    <a:pt x="15459" y="21600"/>
                    <a:pt x="15544" y="21587"/>
                    <a:pt x="15628" y="21559"/>
                  </a:cubicBezTo>
                  <a:cubicBezTo>
                    <a:pt x="16012" y="21438"/>
                    <a:pt x="16301" y="21057"/>
                    <a:pt x="16361" y="20588"/>
                  </a:cubicBezTo>
                  <a:lnTo>
                    <a:pt x="16777" y="17377"/>
                  </a:lnTo>
                  <a:cubicBezTo>
                    <a:pt x="18066" y="16784"/>
                    <a:pt x="19212" y="15762"/>
                    <a:pt x="20057" y="14442"/>
                  </a:cubicBezTo>
                  <a:cubicBezTo>
                    <a:pt x="21065" y="12865"/>
                    <a:pt x="21600" y="10978"/>
                    <a:pt x="21600" y="8982"/>
                  </a:cubicBezTo>
                  <a:cubicBezTo>
                    <a:pt x="21600" y="4029"/>
                    <a:pt x="18238" y="0"/>
                    <a:pt x="14106" y="0"/>
                  </a:cubicBezTo>
                  <a:close/>
                  <a:moveTo>
                    <a:pt x="7131" y="11028"/>
                  </a:moveTo>
                  <a:cubicBezTo>
                    <a:pt x="6125" y="11028"/>
                    <a:pt x="5310" y="10051"/>
                    <a:pt x="5310" y="8846"/>
                  </a:cubicBezTo>
                  <a:cubicBezTo>
                    <a:pt x="5310" y="7640"/>
                    <a:pt x="6125" y="6663"/>
                    <a:pt x="7131" y="6663"/>
                  </a:cubicBezTo>
                  <a:cubicBezTo>
                    <a:pt x="8137" y="6663"/>
                    <a:pt x="8952" y="7640"/>
                    <a:pt x="8952" y="8846"/>
                  </a:cubicBezTo>
                  <a:cubicBezTo>
                    <a:pt x="8952" y="10051"/>
                    <a:pt x="8137" y="11028"/>
                    <a:pt x="7131" y="11028"/>
                  </a:cubicBezTo>
                  <a:close/>
                  <a:moveTo>
                    <a:pt x="14469" y="11028"/>
                  </a:moveTo>
                  <a:cubicBezTo>
                    <a:pt x="13463" y="11028"/>
                    <a:pt x="12648" y="10051"/>
                    <a:pt x="12648" y="8846"/>
                  </a:cubicBezTo>
                  <a:cubicBezTo>
                    <a:pt x="12648" y="7640"/>
                    <a:pt x="13463" y="6663"/>
                    <a:pt x="14469" y="6663"/>
                  </a:cubicBezTo>
                  <a:cubicBezTo>
                    <a:pt x="15475" y="6663"/>
                    <a:pt x="16290" y="7640"/>
                    <a:pt x="16290" y="8846"/>
                  </a:cubicBezTo>
                  <a:cubicBezTo>
                    <a:pt x="16290" y="10051"/>
                    <a:pt x="15475" y="11028"/>
                    <a:pt x="14469" y="11028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7" name="message-note_7267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915577" y="2868375"/>
              <a:ext cx="558079" cy="46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600">
                  <a:moveTo>
                    <a:pt x="14106" y="0"/>
                  </a:moveTo>
                  <a:lnTo>
                    <a:pt x="7494" y="0"/>
                  </a:lnTo>
                  <a:cubicBezTo>
                    <a:pt x="3362" y="0"/>
                    <a:pt x="0" y="4029"/>
                    <a:pt x="0" y="8982"/>
                  </a:cubicBezTo>
                  <a:cubicBezTo>
                    <a:pt x="0" y="13935"/>
                    <a:pt x="3362" y="17964"/>
                    <a:pt x="7494" y="17964"/>
                  </a:cubicBezTo>
                  <a:lnTo>
                    <a:pt x="12491" y="17964"/>
                  </a:lnTo>
                  <a:lnTo>
                    <a:pt x="14593" y="21146"/>
                  </a:lnTo>
                  <a:cubicBezTo>
                    <a:pt x="14784" y="21435"/>
                    <a:pt x="15075" y="21600"/>
                    <a:pt x="15374" y="21600"/>
                  </a:cubicBezTo>
                  <a:cubicBezTo>
                    <a:pt x="15459" y="21600"/>
                    <a:pt x="15544" y="21587"/>
                    <a:pt x="15628" y="21559"/>
                  </a:cubicBezTo>
                  <a:cubicBezTo>
                    <a:pt x="16012" y="21438"/>
                    <a:pt x="16301" y="21057"/>
                    <a:pt x="16361" y="20588"/>
                  </a:cubicBezTo>
                  <a:lnTo>
                    <a:pt x="16777" y="17377"/>
                  </a:lnTo>
                  <a:cubicBezTo>
                    <a:pt x="18066" y="16784"/>
                    <a:pt x="19212" y="15762"/>
                    <a:pt x="20057" y="14442"/>
                  </a:cubicBezTo>
                  <a:cubicBezTo>
                    <a:pt x="21065" y="12865"/>
                    <a:pt x="21600" y="10978"/>
                    <a:pt x="21600" y="8982"/>
                  </a:cubicBezTo>
                  <a:cubicBezTo>
                    <a:pt x="21600" y="4029"/>
                    <a:pt x="18238" y="0"/>
                    <a:pt x="14106" y="0"/>
                  </a:cubicBezTo>
                  <a:close/>
                  <a:moveTo>
                    <a:pt x="7131" y="11028"/>
                  </a:moveTo>
                  <a:cubicBezTo>
                    <a:pt x="6125" y="11028"/>
                    <a:pt x="5310" y="10051"/>
                    <a:pt x="5310" y="8846"/>
                  </a:cubicBezTo>
                  <a:cubicBezTo>
                    <a:pt x="5310" y="7640"/>
                    <a:pt x="6125" y="6663"/>
                    <a:pt x="7131" y="6663"/>
                  </a:cubicBezTo>
                  <a:cubicBezTo>
                    <a:pt x="8137" y="6663"/>
                    <a:pt x="8952" y="7640"/>
                    <a:pt x="8952" y="8846"/>
                  </a:cubicBezTo>
                  <a:cubicBezTo>
                    <a:pt x="8952" y="10051"/>
                    <a:pt x="8137" y="11028"/>
                    <a:pt x="7131" y="11028"/>
                  </a:cubicBezTo>
                  <a:close/>
                  <a:moveTo>
                    <a:pt x="14469" y="11028"/>
                  </a:moveTo>
                  <a:cubicBezTo>
                    <a:pt x="13463" y="11028"/>
                    <a:pt x="12648" y="10051"/>
                    <a:pt x="12648" y="8846"/>
                  </a:cubicBezTo>
                  <a:cubicBezTo>
                    <a:pt x="12648" y="7640"/>
                    <a:pt x="13463" y="6663"/>
                    <a:pt x="14469" y="6663"/>
                  </a:cubicBezTo>
                  <a:cubicBezTo>
                    <a:pt x="15475" y="6663"/>
                    <a:pt x="16290" y="7640"/>
                    <a:pt x="16290" y="8846"/>
                  </a:cubicBezTo>
                  <a:cubicBezTo>
                    <a:pt x="16290" y="10051"/>
                    <a:pt x="15475" y="11028"/>
                    <a:pt x="14469" y="11028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7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400402" y="5232413"/>
            <a:ext cx="5892773" cy="5892774"/>
            <a:chOff x="0" y="0"/>
            <a:chExt cx="5892772" cy="5892772"/>
          </a:xfrm>
        </p:grpSpPr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3" name="组合 145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0"/>
              <a:ext cx="5892773" cy="5892773"/>
              <a:chOff x="0" y="0"/>
              <a:chExt cx="5892772" cy="5892772"/>
            </a:xfrm>
          </p:grpSpPr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9" name="椭圆 146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-1" y="-1"/>
                <a:ext cx="5892774" cy="5892774"/>
              </a:xfrm>
              <a:prstGeom prst="ellipse">
                <a:avLst/>
              </a:prstGeom>
              <a:solidFill>
                <a:srgbClr val="773F9B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3200">
                    <a:solidFill>
                      <a:srgbClr val="4E8F00"/>
                    </a:solidFill>
                    <a:uFillTx/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2" name="矩形 9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217761" y="522852"/>
                <a:ext cx="5624211" cy="1147098"/>
                <a:chOff x="0" y="0"/>
                <a:chExt cx="5624209" cy="1147097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0" name="形狀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-1"/>
                  <a:ext cx="5624210" cy="1147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h="21600" w="21600">
                      <a:moveTo>
                        <a:pt x="3985" y="0"/>
                      </a:moveTo>
                      <a:lnTo>
                        <a:pt x="17615" y="0"/>
                      </a:lnTo>
                      <a:cubicBezTo>
                        <a:pt x="19322" y="5430"/>
                        <a:pt x="20706" y="12870"/>
                        <a:pt x="21600" y="21600"/>
                      </a:cubicBezTo>
                      <a:lnTo>
                        <a:pt x="0" y="21600"/>
                      </a:lnTo>
                      <a:cubicBezTo>
                        <a:pt x="894" y="12870"/>
                        <a:pt x="2278" y="5430"/>
                        <a:pt x="39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9804"/>
                  </a:srgbClr>
                </a:solidFill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50800" lIns="50800" numCol="1" rIns="50800" tIns="50800" wrap="square">
                  <a:noAutofit/>
                </a:bodyPr>
                <a:lstStyle/>
                <a:p>
                  <a:pPr algn="ctr" defTabSz="825524">
                    <a:spcBef>
                      <a:spcPts val="0"/>
                    </a:spcBef>
                    <a:defRPr i="0" spc="0" sz="4800">
                      <a:solidFill>
                        <a:srgbClr val="595959"/>
                      </a:solidFill>
                      <a:uFillTx/>
                      <a:latin typeface="Microsoft JhengHei"/>
                      <a:ea typeface="Microsoft JhengHei"/>
                      <a:cs typeface="Microsoft JhengHei"/>
                      <a:sym typeface="Microsoft JhengHei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1" name="建 構 議 題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0" y="121428"/>
                  <a:ext cx="5624210" cy="904241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45719" lIns="45719" numCol="1" rIns="45719" tIns="45719" wrap="square">
                  <a:spAutoFit/>
                </a:bodyPr>
                <a:lstStyle>
                  <a:lvl1pPr algn="ctr" defTabSz="825524">
                    <a:spcBef>
                      <a:spcPts val="0"/>
                    </a:spcBef>
                    <a:defRPr b="1" i="0" spc="0" sz="4800">
                      <a:solidFill>
                        <a:srgbClr val="595959"/>
                      </a:solidFill>
                      <a:uFillTx/>
                      <a:latin typeface="Microsoft JhengHei"/>
                      <a:ea typeface="Microsoft JhengHei"/>
                      <a:cs typeface="Microsoft JhengHei"/>
                      <a:sym typeface="Microsoft JhengHei"/>
                    </a:defRPr>
                  </a:lvl1pPr>
                </a:lstStyle>
                <a:p>
                  <a:pPr/>
                  <a:r>
                    <a:rPr>
                      <a:uFillTx/>
                    </a:rPr>
                    <a:t>建 構 議 題</a:t>
                  </a:r>
                </a:p>
              </p:txBody>
            </p:sp>
          </p:grpSp>
        </p:grp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4" name="leader-with-loudspeaker_75899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835357" y="4083390"/>
              <a:ext cx="983958" cy="121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357">
                  <a:moveTo>
                    <a:pt x="19507" y="5000"/>
                  </a:moveTo>
                  <a:lnTo>
                    <a:pt x="21101" y="5486"/>
                  </a:lnTo>
                  <a:cubicBezTo>
                    <a:pt x="21306" y="5544"/>
                    <a:pt x="21408" y="5729"/>
                    <a:pt x="21332" y="5896"/>
                  </a:cubicBezTo>
                  <a:cubicBezTo>
                    <a:pt x="21274" y="6023"/>
                    <a:pt x="21123" y="6103"/>
                    <a:pt x="20963" y="6103"/>
                  </a:cubicBezTo>
                  <a:cubicBezTo>
                    <a:pt x="20918" y="6103"/>
                    <a:pt x="20874" y="6096"/>
                    <a:pt x="20829" y="6085"/>
                  </a:cubicBezTo>
                  <a:lnTo>
                    <a:pt x="19230" y="5598"/>
                  </a:lnTo>
                  <a:cubicBezTo>
                    <a:pt x="19030" y="5537"/>
                    <a:pt x="18923" y="5355"/>
                    <a:pt x="18999" y="5188"/>
                  </a:cubicBezTo>
                  <a:cubicBezTo>
                    <a:pt x="19075" y="5025"/>
                    <a:pt x="19302" y="4938"/>
                    <a:pt x="19507" y="5000"/>
                  </a:cubicBezTo>
                  <a:close/>
                  <a:moveTo>
                    <a:pt x="19367" y="3571"/>
                  </a:moveTo>
                  <a:lnTo>
                    <a:pt x="20961" y="3571"/>
                  </a:lnTo>
                  <a:cubicBezTo>
                    <a:pt x="21179" y="3571"/>
                    <a:pt x="21352" y="3712"/>
                    <a:pt x="21352" y="3890"/>
                  </a:cubicBezTo>
                  <a:cubicBezTo>
                    <a:pt x="21352" y="4064"/>
                    <a:pt x="21179" y="4209"/>
                    <a:pt x="20961" y="4209"/>
                  </a:cubicBezTo>
                  <a:lnTo>
                    <a:pt x="19367" y="4209"/>
                  </a:lnTo>
                  <a:cubicBezTo>
                    <a:pt x="19149" y="4209"/>
                    <a:pt x="18976" y="4064"/>
                    <a:pt x="18976" y="3890"/>
                  </a:cubicBezTo>
                  <a:cubicBezTo>
                    <a:pt x="18976" y="3712"/>
                    <a:pt x="19149" y="3571"/>
                    <a:pt x="19367" y="3571"/>
                  </a:cubicBezTo>
                  <a:close/>
                  <a:moveTo>
                    <a:pt x="20829" y="1696"/>
                  </a:moveTo>
                  <a:cubicBezTo>
                    <a:pt x="21030" y="1634"/>
                    <a:pt x="21257" y="1718"/>
                    <a:pt x="21332" y="1881"/>
                  </a:cubicBezTo>
                  <a:cubicBezTo>
                    <a:pt x="21408" y="2048"/>
                    <a:pt x="21306" y="2234"/>
                    <a:pt x="21101" y="2295"/>
                  </a:cubicBezTo>
                  <a:lnTo>
                    <a:pt x="19507" y="2779"/>
                  </a:lnTo>
                  <a:cubicBezTo>
                    <a:pt x="19458" y="2793"/>
                    <a:pt x="19413" y="2797"/>
                    <a:pt x="19368" y="2797"/>
                  </a:cubicBezTo>
                  <a:cubicBezTo>
                    <a:pt x="19208" y="2797"/>
                    <a:pt x="19057" y="2720"/>
                    <a:pt x="18999" y="2590"/>
                  </a:cubicBezTo>
                  <a:cubicBezTo>
                    <a:pt x="18923" y="2423"/>
                    <a:pt x="19030" y="2241"/>
                    <a:pt x="19230" y="2179"/>
                  </a:cubicBezTo>
                  <a:close/>
                  <a:moveTo>
                    <a:pt x="7782" y="93"/>
                  </a:moveTo>
                  <a:cubicBezTo>
                    <a:pt x="9545" y="93"/>
                    <a:pt x="10974" y="1259"/>
                    <a:pt x="10974" y="2697"/>
                  </a:cubicBezTo>
                  <a:cubicBezTo>
                    <a:pt x="10974" y="4135"/>
                    <a:pt x="9545" y="5301"/>
                    <a:pt x="7782" y="5301"/>
                  </a:cubicBezTo>
                  <a:cubicBezTo>
                    <a:pt x="6018" y="5301"/>
                    <a:pt x="4589" y="4135"/>
                    <a:pt x="4589" y="2697"/>
                  </a:cubicBezTo>
                  <a:cubicBezTo>
                    <a:pt x="4589" y="1259"/>
                    <a:pt x="6018" y="93"/>
                    <a:pt x="7782" y="93"/>
                  </a:cubicBezTo>
                  <a:close/>
                  <a:moveTo>
                    <a:pt x="2821" y="0"/>
                  </a:moveTo>
                  <a:cubicBezTo>
                    <a:pt x="3092" y="0"/>
                    <a:pt x="3355" y="65"/>
                    <a:pt x="3582" y="192"/>
                  </a:cubicBezTo>
                  <a:cubicBezTo>
                    <a:pt x="3885" y="359"/>
                    <a:pt x="4085" y="609"/>
                    <a:pt x="4152" y="899"/>
                  </a:cubicBezTo>
                  <a:cubicBezTo>
                    <a:pt x="4223" y="1193"/>
                    <a:pt x="4147" y="1487"/>
                    <a:pt x="3943" y="1730"/>
                  </a:cubicBezTo>
                  <a:cubicBezTo>
                    <a:pt x="3386" y="2397"/>
                    <a:pt x="2857" y="3249"/>
                    <a:pt x="2745" y="3640"/>
                  </a:cubicBezTo>
                  <a:cubicBezTo>
                    <a:pt x="3155" y="4032"/>
                    <a:pt x="4281" y="4899"/>
                    <a:pt x="5465" y="5762"/>
                  </a:cubicBezTo>
                  <a:lnTo>
                    <a:pt x="10316" y="5762"/>
                  </a:lnTo>
                  <a:cubicBezTo>
                    <a:pt x="10458" y="5762"/>
                    <a:pt x="10690" y="5809"/>
                    <a:pt x="10819" y="5852"/>
                  </a:cubicBezTo>
                  <a:cubicBezTo>
                    <a:pt x="11397" y="6052"/>
                    <a:pt x="12065" y="6240"/>
                    <a:pt x="12617" y="6364"/>
                  </a:cubicBezTo>
                  <a:cubicBezTo>
                    <a:pt x="12439" y="5845"/>
                    <a:pt x="12140" y="5189"/>
                    <a:pt x="11816" y="4598"/>
                  </a:cubicBezTo>
                  <a:lnTo>
                    <a:pt x="11624" y="4554"/>
                  </a:lnTo>
                  <a:cubicBezTo>
                    <a:pt x="11535" y="4536"/>
                    <a:pt x="11464" y="4493"/>
                    <a:pt x="11424" y="4427"/>
                  </a:cubicBezTo>
                  <a:cubicBezTo>
                    <a:pt x="11384" y="4366"/>
                    <a:pt x="11375" y="4290"/>
                    <a:pt x="11406" y="4221"/>
                  </a:cubicBezTo>
                  <a:lnTo>
                    <a:pt x="11873" y="3158"/>
                  </a:lnTo>
                  <a:cubicBezTo>
                    <a:pt x="11931" y="3024"/>
                    <a:pt x="12114" y="2897"/>
                    <a:pt x="12283" y="2872"/>
                  </a:cubicBezTo>
                  <a:lnTo>
                    <a:pt x="17761" y="2041"/>
                  </a:lnTo>
                  <a:cubicBezTo>
                    <a:pt x="17779" y="2038"/>
                    <a:pt x="17802" y="2038"/>
                    <a:pt x="17819" y="2038"/>
                  </a:cubicBezTo>
                  <a:cubicBezTo>
                    <a:pt x="17984" y="2038"/>
                    <a:pt x="18104" y="2139"/>
                    <a:pt x="18104" y="2273"/>
                  </a:cubicBezTo>
                  <a:lnTo>
                    <a:pt x="18104" y="5667"/>
                  </a:lnTo>
                  <a:cubicBezTo>
                    <a:pt x="18104" y="5798"/>
                    <a:pt x="17993" y="5892"/>
                    <a:pt x="17842" y="5892"/>
                  </a:cubicBezTo>
                  <a:cubicBezTo>
                    <a:pt x="17815" y="5892"/>
                    <a:pt x="17788" y="5889"/>
                    <a:pt x="17761" y="5885"/>
                  </a:cubicBezTo>
                  <a:lnTo>
                    <a:pt x="15064" y="5301"/>
                  </a:lnTo>
                  <a:cubicBezTo>
                    <a:pt x="15558" y="6538"/>
                    <a:pt x="15616" y="7325"/>
                    <a:pt x="15256" y="7905"/>
                  </a:cubicBezTo>
                  <a:cubicBezTo>
                    <a:pt x="15069" y="8202"/>
                    <a:pt x="14588" y="8699"/>
                    <a:pt x="13431" y="8699"/>
                  </a:cubicBezTo>
                  <a:cubicBezTo>
                    <a:pt x="13355" y="8699"/>
                    <a:pt x="13280" y="8699"/>
                    <a:pt x="13200" y="8695"/>
                  </a:cubicBezTo>
                  <a:cubicBezTo>
                    <a:pt x="12764" y="8670"/>
                    <a:pt x="12256" y="8586"/>
                    <a:pt x="11633" y="8438"/>
                  </a:cubicBezTo>
                  <a:cubicBezTo>
                    <a:pt x="11437" y="8391"/>
                    <a:pt x="11241" y="8340"/>
                    <a:pt x="11055" y="8289"/>
                  </a:cubicBezTo>
                  <a:lnTo>
                    <a:pt x="11063" y="20432"/>
                  </a:lnTo>
                  <a:cubicBezTo>
                    <a:pt x="11063" y="21078"/>
                    <a:pt x="10418" y="21600"/>
                    <a:pt x="9630" y="21600"/>
                  </a:cubicBezTo>
                  <a:cubicBezTo>
                    <a:pt x="8838" y="21600"/>
                    <a:pt x="8197" y="21078"/>
                    <a:pt x="8197" y="20432"/>
                  </a:cubicBezTo>
                  <a:lnTo>
                    <a:pt x="8197" y="13742"/>
                  </a:lnTo>
                  <a:lnTo>
                    <a:pt x="7374" y="13742"/>
                  </a:lnTo>
                  <a:lnTo>
                    <a:pt x="7374" y="20432"/>
                  </a:lnTo>
                  <a:cubicBezTo>
                    <a:pt x="7374" y="21078"/>
                    <a:pt x="6733" y="21600"/>
                    <a:pt x="5941" y="21600"/>
                  </a:cubicBezTo>
                  <a:cubicBezTo>
                    <a:pt x="5153" y="21600"/>
                    <a:pt x="4508" y="21078"/>
                    <a:pt x="4508" y="20432"/>
                  </a:cubicBezTo>
                  <a:lnTo>
                    <a:pt x="4508" y="8032"/>
                  </a:lnTo>
                  <a:cubicBezTo>
                    <a:pt x="4112" y="7749"/>
                    <a:pt x="3502" y="7310"/>
                    <a:pt x="2870" y="6839"/>
                  </a:cubicBezTo>
                  <a:cubicBezTo>
                    <a:pt x="582" y="5131"/>
                    <a:pt x="346" y="4757"/>
                    <a:pt x="222" y="4554"/>
                  </a:cubicBezTo>
                  <a:cubicBezTo>
                    <a:pt x="-192" y="3887"/>
                    <a:pt x="-32" y="3039"/>
                    <a:pt x="743" y="1802"/>
                  </a:cubicBezTo>
                  <a:cubicBezTo>
                    <a:pt x="1183" y="1099"/>
                    <a:pt x="1673" y="511"/>
                    <a:pt x="1695" y="486"/>
                  </a:cubicBezTo>
                  <a:cubicBezTo>
                    <a:pt x="1949" y="181"/>
                    <a:pt x="2367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5" name="protest_17787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35114" y="2361829"/>
              <a:ext cx="1492223" cy="141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555" w="21600">
                  <a:moveTo>
                    <a:pt x="18875" y="3315"/>
                  </a:moveTo>
                  <a:lnTo>
                    <a:pt x="21155" y="3315"/>
                  </a:lnTo>
                  <a:cubicBezTo>
                    <a:pt x="21399" y="3315"/>
                    <a:pt x="21600" y="3525"/>
                    <a:pt x="21600" y="3781"/>
                  </a:cubicBezTo>
                  <a:cubicBezTo>
                    <a:pt x="21600" y="4042"/>
                    <a:pt x="21399" y="4252"/>
                    <a:pt x="21155" y="4252"/>
                  </a:cubicBezTo>
                  <a:lnTo>
                    <a:pt x="18875" y="4252"/>
                  </a:lnTo>
                  <a:cubicBezTo>
                    <a:pt x="18630" y="4252"/>
                    <a:pt x="18430" y="4042"/>
                    <a:pt x="18430" y="3781"/>
                  </a:cubicBezTo>
                  <a:cubicBezTo>
                    <a:pt x="18430" y="3525"/>
                    <a:pt x="18630" y="3315"/>
                    <a:pt x="18875" y="3315"/>
                  </a:cubicBezTo>
                  <a:close/>
                  <a:moveTo>
                    <a:pt x="13145" y="2784"/>
                  </a:moveTo>
                  <a:cubicBezTo>
                    <a:pt x="13339" y="2765"/>
                    <a:pt x="13538" y="2825"/>
                    <a:pt x="13698" y="2967"/>
                  </a:cubicBezTo>
                  <a:cubicBezTo>
                    <a:pt x="14018" y="3246"/>
                    <a:pt x="14062" y="3746"/>
                    <a:pt x="13796" y="4081"/>
                  </a:cubicBezTo>
                  <a:lnTo>
                    <a:pt x="12900" y="5201"/>
                  </a:lnTo>
                  <a:lnTo>
                    <a:pt x="14561" y="5406"/>
                  </a:lnTo>
                  <a:lnTo>
                    <a:pt x="18056" y="5406"/>
                  </a:lnTo>
                  <a:cubicBezTo>
                    <a:pt x="19039" y="5406"/>
                    <a:pt x="19842" y="6241"/>
                    <a:pt x="19847" y="7276"/>
                  </a:cubicBezTo>
                  <a:lnTo>
                    <a:pt x="19874" y="13097"/>
                  </a:lnTo>
                  <a:cubicBezTo>
                    <a:pt x="19880" y="13534"/>
                    <a:pt x="19543" y="13892"/>
                    <a:pt x="19126" y="13892"/>
                  </a:cubicBezTo>
                  <a:cubicBezTo>
                    <a:pt x="19120" y="13892"/>
                    <a:pt x="19120" y="13892"/>
                    <a:pt x="19120" y="13892"/>
                  </a:cubicBezTo>
                  <a:cubicBezTo>
                    <a:pt x="18702" y="13892"/>
                    <a:pt x="18366" y="13540"/>
                    <a:pt x="18360" y="13102"/>
                  </a:cubicBezTo>
                  <a:lnTo>
                    <a:pt x="18333" y="7281"/>
                  </a:lnTo>
                  <a:cubicBezTo>
                    <a:pt x="18333" y="7191"/>
                    <a:pt x="18257" y="7122"/>
                    <a:pt x="18176" y="7122"/>
                  </a:cubicBezTo>
                  <a:cubicBezTo>
                    <a:pt x="18089" y="7122"/>
                    <a:pt x="18018" y="7196"/>
                    <a:pt x="18018" y="7287"/>
                  </a:cubicBezTo>
                  <a:cubicBezTo>
                    <a:pt x="18018" y="10976"/>
                    <a:pt x="18035" y="17047"/>
                    <a:pt x="18035" y="20606"/>
                  </a:cubicBezTo>
                  <a:cubicBezTo>
                    <a:pt x="18035" y="21129"/>
                    <a:pt x="17628" y="21555"/>
                    <a:pt x="17128" y="21555"/>
                  </a:cubicBezTo>
                  <a:cubicBezTo>
                    <a:pt x="16624" y="21555"/>
                    <a:pt x="16216" y="21129"/>
                    <a:pt x="16216" y="20606"/>
                  </a:cubicBezTo>
                  <a:lnTo>
                    <a:pt x="16216" y="13000"/>
                  </a:lnTo>
                  <a:lnTo>
                    <a:pt x="15826" y="13000"/>
                  </a:lnTo>
                  <a:lnTo>
                    <a:pt x="15826" y="20606"/>
                  </a:lnTo>
                  <a:cubicBezTo>
                    <a:pt x="15826" y="21129"/>
                    <a:pt x="15419" y="21555"/>
                    <a:pt x="14919" y="21555"/>
                  </a:cubicBezTo>
                  <a:cubicBezTo>
                    <a:pt x="14415" y="21555"/>
                    <a:pt x="14008" y="21129"/>
                    <a:pt x="14008" y="20606"/>
                  </a:cubicBezTo>
                  <a:lnTo>
                    <a:pt x="14008" y="6935"/>
                  </a:lnTo>
                  <a:lnTo>
                    <a:pt x="11337" y="6611"/>
                  </a:lnTo>
                  <a:cubicBezTo>
                    <a:pt x="11066" y="6577"/>
                    <a:pt x="10827" y="6383"/>
                    <a:pt x="10724" y="6116"/>
                  </a:cubicBezTo>
                  <a:cubicBezTo>
                    <a:pt x="10621" y="5843"/>
                    <a:pt x="10670" y="5536"/>
                    <a:pt x="10843" y="5315"/>
                  </a:cubicBezTo>
                  <a:lnTo>
                    <a:pt x="12629" y="3069"/>
                  </a:lnTo>
                  <a:cubicBezTo>
                    <a:pt x="12765" y="2899"/>
                    <a:pt x="12952" y="2802"/>
                    <a:pt x="13145" y="2784"/>
                  </a:cubicBezTo>
                  <a:close/>
                  <a:moveTo>
                    <a:pt x="16031" y="1405"/>
                  </a:moveTo>
                  <a:cubicBezTo>
                    <a:pt x="16897" y="1405"/>
                    <a:pt x="17600" y="2140"/>
                    <a:pt x="17600" y="3048"/>
                  </a:cubicBezTo>
                  <a:cubicBezTo>
                    <a:pt x="17600" y="3955"/>
                    <a:pt x="16897" y="4691"/>
                    <a:pt x="16031" y="4691"/>
                  </a:cubicBezTo>
                  <a:cubicBezTo>
                    <a:pt x="15165" y="4691"/>
                    <a:pt x="14462" y="3955"/>
                    <a:pt x="14462" y="3048"/>
                  </a:cubicBezTo>
                  <a:cubicBezTo>
                    <a:pt x="14462" y="2140"/>
                    <a:pt x="15165" y="1405"/>
                    <a:pt x="16031" y="1405"/>
                  </a:cubicBezTo>
                  <a:close/>
                  <a:moveTo>
                    <a:pt x="3843" y="1405"/>
                  </a:moveTo>
                  <a:cubicBezTo>
                    <a:pt x="4708" y="1405"/>
                    <a:pt x="5410" y="2140"/>
                    <a:pt x="5410" y="3048"/>
                  </a:cubicBezTo>
                  <a:cubicBezTo>
                    <a:pt x="5410" y="3955"/>
                    <a:pt x="4708" y="4691"/>
                    <a:pt x="3843" y="4691"/>
                  </a:cubicBezTo>
                  <a:cubicBezTo>
                    <a:pt x="2977" y="4691"/>
                    <a:pt x="2275" y="3955"/>
                    <a:pt x="2275" y="3048"/>
                  </a:cubicBezTo>
                  <a:cubicBezTo>
                    <a:pt x="2275" y="2140"/>
                    <a:pt x="2977" y="1405"/>
                    <a:pt x="3843" y="1405"/>
                  </a:cubicBezTo>
                  <a:close/>
                  <a:moveTo>
                    <a:pt x="20166" y="137"/>
                  </a:moveTo>
                  <a:cubicBezTo>
                    <a:pt x="20345" y="-45"/>
                    <a:pt x="20627" y="-45"/>
                    <a:pt x="20801" y="137"/>
                  </a:cubicBezTo>
                  <a:cubicBezTo>
                    <a:pt x="20975" y="319"/>
                    <a:pt x="20975" y="614"/>
                    <a:pt x="20801" y="796"/>
                  </a:cubicBezTo>
                  <a:lnTo>
                    <a:pt x="19190" y="2483"/>
                  </a:lnTo>
                  <a:cubicBezTo>
                    <a:pt x="19103" y="2574"/>
                    <a:pt x="18989" y="2619"/>
                    <a:pt x="18875" y="2619"/>
                  </a:cubicBezTo>
                  <a:cubicBezTo>
                    <a:pt x="18761" y="2619"/>
                    <a:pt x="18647" y="2574"/>
                    <a:pt x="18560" y="2483"/>
                  </a:cubicBezTo>
                  <a:cubicBezTo>
                    <a:pt x="18387" y="2301"/>
                    <a:pt x="18387" y="2006"/>
                    <a:pt x="18560" y="1818"/>
                  </a:cubicBezTo>
                  <a:close/>
                  <a:moveTo>
                    <a:pt x="6707" y="124"/>
                  </a:moveTo>
                  <a:lnTo>
                    <a:pt x="10994" y="124"/>
                  </a:lnTo>
                  <a:cubicBezTo>
                    <a:pt x="11331" y="124"/>
                    <a:pt x="11602" y="409"/>
                    <a:pt x="11602" y="761"/>
                  </a:cubicBezTo>
                  <a:lnTo>
                    <a:pt x="11602" y="2677"/>
                  </a:lnTo>
                  <a:cubicBezTo>
                    <a:pt x="11602" y="3029"/>
                    <a:pt x="11331" y="3313"/>
                    <a:pt x="10994" y="3313"/>
                  </a:cubicBezTo>
                  <a:lnTo>
                    <a:pt x="9345" y="3313"/>
                  </a:lnTo>
                  <a:lnTo>
                    <a:pt x="9345" y="6781"/>
                  </a:lnTo>
                  <a:cubicBezTo>
                    <a:pt x="9518" y="6826"/>
                    <a:pt x="9681" y="6934"/>
                    <a:pt x="9790" y="7099"/>
                  </a:cubicBezTo>
                  <a:cubicBezTo>
                    <a:pt x="10028" y="7463"/>
                    <a:pt x="9936" y="7958"/>
                    <a:pt x="9594" y="8202"/>
                  </a:cubicBezTo>
                  <a:lnTo>
                    <a:pt x="9345" y="8384"/>
                  </a:lnTo>
                  <a:lnTo>
                    <a:pt x="9345" y="12414"/>
                  </a:lnTo>
                  <a:cubicBezTo>
                    <a:pt x="9345" y="12698"/>
                    <a:pt x="9122" y="12932"/>
                    <a:pt x="8851" y="12932"/>
                  </a:cubicBezTo>
                  <a:cubicBezTo>
                    <a:pt x="8579" y="12932"/>
                    <a:pt x="8362" y="12698"/>
                    <a:pt x="8362" y="12414"/>
                  </a:cubicBezTo>
                  <a:lnTo>
                    <a:pt x="8362" y="9089"/>
                  </a:lnTo>
                  <a:lnTo>
                    <a:pt x="7717" y="9555"/>
                  </a:lnTo>
                  <a:cubicBezTo>
                    <a:pt x="7326" y="9834"/>
                    <a:pt x="6789" y="9674"/>
                    <a:pt x="6599" y="9231"/>
                  </a:cubicBezTo>
                  <a:lnTo>
                    <a:pt x="5866" y="7531"/>
                  </a:lnTo>
                  <a:lnTo>
                    <a:pt x="5866" y="20606"/>
                  </a:lnTo>
                  <a:cubicBezTo>
                    <a:pt x="5866" y="21129"/>
                    <a:pt x="5459" y="21555"/>
                    <a:pt x="4960" y="21555"/>
                  </a:cubicBezTo>
                  <a:cubicBezTo>
                    <a:pt x="4455" y="21555"/>
                    <a:pt x="4048" y="21129"/>
                    <a:pt x="4048" y="20606"/>
                  </a:cubicBezTo>
                  <a:lnTo>
                    <a:pt x="4048" y="13000"/>
                  </a:lnTo>
                  <a:lnTo>
                    <a:pt x="3658" y="13000"/>
                  </a:lnTo>
                  <a:lnTo>
                    <a:pt x="3658" y="20606"/>
                  </a:lnTo>
                  <a:cubicBezTo>
                    <a:pt x="3658" y="21129"/>
                    <a:pt x="3251" y="21555"/>
                    <a:pt x="2751" y="21555"/>
                  </a:cubicBezTo>
                  <a:cubicBezTo>
                    <a:pt x="2247" y="21555"/>
                    <a:pt x="1840" y="21129"/>
                    <a:pt x="1840" y="20606"/>
                  </a:cubicBezTo>
                  <a:cubicBezTo>
                    <a:pt x="1840" y="8242"/>
                    <a:pt x="1856" y="14915"/>
                    <a:pt x="1856" y="7281"/>
                  </a:cubicBezTo>
                  <a:cubicBezTo>
                    <a:pt x="1856" y="7190"/>
                    <a:pt x="1785" y="7116"/>
                    <a:pt x="1699" y="7116"/>
                  </a:cubicBezTo>
                  <a:cubicBezTo>
                    <a:pt x="1612" y="7116"/>
                    <a:pt x="1541" y="7190"/>
                    <a:pt x="1541" y="7281"/>
                  </a:cubicBezTo>
                  <a:lnTo>
                    <a:pt x="1514" y="13102"/>
                  </a:lnTo>
                  <a:cubicBezTo>
                    <a:pt x="1509" y="13540"/>
                    <a:pt x="1172" y="13892"/>
                    <a:pt x="754" y="13892"/>
                  </a:cubicBezTo>
                  <a:cubicBezTo>
                    <a:pt x="336" y="13892"/>
                    <a:pt x="0" y="13534"/>
                    <a:pt x="0" y="13096"/>
                  </a:cubicBezTo>
                  <a:lnTo>
                    <a:pt x="27" y="7270"/>
                  </a:lnTo>
                  <a:cubicBezTo>
                    <a:pt x="33" y="6241"/>
                    <a:pt x="836" y="5405"/>
                    <a:pt x="1818" y="5405"/>
                  </a:cubicBezTo>
                  <a:lnTo>
                    <a:pt x="5519" y="5405"/>
                  </a:lnTo>
                  <a:cubicBezTo>
                    <a:pt x="6181" y="5405"/>
                    <a:pt x="6783" y="5815"/>
                    <a:pt x="7055" y="6446"/>
                  </a:cubicBezTo>
                  <a:lnTo>
                    <a:pt x="7603" y="7713"/>
                  </a:lnTo>
                  <a:lnTo>
                    <a:pt x="8362" y="7167"/>
                  </a:lnTo>
                  <a:lnTo>
                    <a:pt x="8362" y="3313"/>
                  </a:lnTo>
                  <a:lnTo>
                    <a:pt x="6707" y="3313"/>
                  </a:lnTo>
                  <a:cubicBezTo>
                    <a:pt x="6371" y="3313"/>
                    <a:pt x="6099" y="3029"/>
                    <a:pt x="6099" y="2677"/>
                  </a:cubicBezTo>
                  <a:lnTo>
                    <a:pt x="6099" y="761"/>
                  </a:lnTo>
                  <a:cubicBezTo>
                    <a:pt x="6099" y="409"/>
                    <a:pt x="6371" y="124"/>
                    <a:pt x="6707" y="124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6" name="megaphone_15866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107608" y="2138617"/>
              <a:ext cx="1991467" cy="24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544" w="21547">
                  <a:moveTo>
                    <a:pt x="5583" y="19697"/>
                  </a:moveTo>
                  <a:cubicBezTo>
                    <a:pt x="5312" y="19697"/>
                    <a:pt x="5088" y="19885"/>
                    <a:pt x="5088" y="20119"/>
                  </a:cubicBezTo>
                  <a:cubicBezTo>
                    <a:pt x="5088" y="20352"/>
                    <a:pt x="5312" y="20540"/>
                    <a:pt x="5583" y="20540"/>
                  </a:cubicBezTo>
                  <a:lnTo>
                    <a:pt x="7420" y="20540"/>
                  </a:lnTo>
                  <a:cubicBezTo>
                    <a:pt x="7692" y="20540"/>
                    <a:pt x="7916" y="20352"/>
                    <a:pt x="7916" y="20119"/>
                  </a:cubicBezTo>
                  <a:cubicBezTo>
                    <a:pt x="7916" y="19885"/>
                    <a:pt x="7700" y="19697"/>
                    <a:pt x="7420" y="19697"/>
                  </a:cubicBezTo>
                  <a:close/>
                  <a:moveTo>
                    <a:pt x="7620" y="6283"/>
                  </a:moveTo>
                  <a:lnTo>
                    <a:pt x="5755" y="7126"/>
                  </a:lnTo>
                  <a:lnTo>
                    <a:pt x="7380" y="9562"/>
                  </a:lnTo>
                  <a:lnTo>
                    <a:pt x="9241" y="8719"/>
                  </a:lnTo>
                  <a:close/>
                  <a:moveTo>
                    <a:pt x="20933" y="3906"/>
                  </a:moveTo>
                  <a:cubicBezTo>
                    <a:pt x="21221" y="3873"/>
                    <a:pt x="21484" y="4028"/>
                    <a:pt x="21536" y="4261"/>
                  </a:cubicBezTo>
                  <a:cubicBezTo>
                    <a:pt x="21600" y="4511"/>
                    <a:pt x="21380" y="4755"/>
                    <a:pt x="21073" y="4788"/>
                  </a:cubicBezTo>
                  <a:lnTo>
                    <a:pt x="18826" y="5018"/>
                  </a:lnTo>
                  <a:cubicBezTo>
                    <a:pt x="18546" y="5051"/>
                    <a:pt x="18279" y="4893"/>
                    <a:pt x="18227" y="4663"/>
                  </a:cubicBezTo>
                  <a:cubicBezTo>
                    <a:pt x="18167" y="4413"/>
                    <a:pt x="18379" y="4169"/>
                    <a:pt x="18690" y="4136"/>
                  </a:cubicBezTo>
                  <a:close/>
                  <a:moveTo>
                    <a:pt x="19800" y="1839"/>
                  </a:moveTo>
                  <a:cubicBezTo>
                    <a:pt x="20063" y="1721"/>
                    <a:pt x="20391" y="1800"/>
                    <a:pt x="20535" y="2014"/>
                  </a:cubicBezTo>
                  <a:lnTo>
                    <a:pt x="20543" y="2023"/>
                  </a:lnTo>
                  <a:cubicBezTo>
                    <a:pt x="20686" y="2237"/>
                    <a:pt x="20591" y="2511"/>
                    <a:pt x="20327" y="2629"/>
                  </a:cubicBezTo>
                  <a:lnTo>
                    <a:pt x="18386" y="3512"/>
                  </a:lnTo>
                  <a:cubicBezTo>
                    <a:pt x="18122" y="3630"/>
                    <a:pt x="17795" y="3551"/>
                    <a:pt x="17651" y="3334"/>
                  </a:cubicBezTo>
                  <a:lnTo>
                    <a:pt x="17643" y="3327"/>
                  </a:lnTo>
                  <a:cubicBezTo>
                    <a:pt x="17499" y="3107"/>
                    <a:pt x="17591" y="2840"/>
                    <a:pt x="17859" y="2721"/>
                  </a:cubicBezTo>
                  <a:close/>
                  <a:moveTo>
                    <a:pt x="12636" y="292"/>
                  </a:moveTo>
                  <a:cubicBezTo>
                    <a:pt x="12900" y="200"/>
                    <a:pt x="13211" y="312"/>
                    <a:pt x="13347" y="522"/>
                  </a:cubicBezTo>
                  <a:lnTo>
                    <a:pt x="14921" y="2879"/>
                  </a:lnTo>
                  <a:cubicBezTo>
                    <a:pt x="15675" y="2790"/>
                    <a:pt x="16458" y="3083"/>
                    <a:pt x="16854" y="3673"/>
                  </a:cubicBezTo>
                  <a:cubicBezTo>
                    <a:pt x="17245" y="4262"/>
                    <a:pt x="17129" y="4966"/>
                    <a:pt x="16630" y="5447"/>
                  </a:cubicBezTo>
                  <a:lnTo>
                    <a:pt x="18215" y="7824"/>
                  </a:lnTo>
                  <a:cubicBezTo>
                    <a:pt x="18355" y="8031"/>
                    <a:pt x="18299" y="8304"/>
                    <a:pt x="18068" y="8442"/>
                  </a:cubicBezTo>
                  <a:cubicBezTo>
                    <a:pt x="17796" y="8600"/>
                    <a:pt x="17433" y="8531"/>
                    <a:pt x="17261" y="8311"/>
                  </a:cubicBezTo>
                  <a:cubicBezTo>
                    <a:pt x="14873" y="7797"/>
                    <a:pt x="12305" y="8344"/>
                    <a:pt x="10819" y="8778"/>
                  </a:cubicBezTo>
                  <a:lnTo>
                    <a:pt x="11075" y="9163"/>
                  </a:lnTo>
                  <a:lnTo>
                    <a:pt x="9920" y="9687"/>
                  </a:lnTo>
                  <a:lnTo>
                    <a:pt x="11266" y="10885"/>
                  </a:lnTo>
                  <a:cubicBezTo>
                    <a:pt x="11813" y="10549"/>
                    <a:pt x="12780" y="10062"/>
                    <a:pt x="13467" y="10200"/>
                  </a:cubicBezTo>
                  <a:cubicBezTo>
                    <a:pt x="14282" y="10362"/>
                    <a:pt x="14222" y="11096"/>
                    <a:pt x="14222" y="11096"/>
                  </a:cubicBezTo>
                  <a:cubicBezTo>
                    <a:pt x="14222" y="11096"/>
                    <a:pt x="15360" y="11310"/>
                    <a:pt x="15032" y="12337"/>
                  </a:cubicBezTo>
                  <a:cubicBezTo>
                    <a:pt x="15032" y="12337"/>
                    <a:pt x="15983" y="12788"/>
                    <a:pt x="15468" y="13732"/>
                  </a:cubicBezTo>
                  <a:cubicBezTo>
                    <a:pt x="15468" y="13732"/>
                    <a:pt x="16502" y="14483"/>
                    <a:pt x="15064" y="15507"/>
                  </a:cubicBezTo>
                  <a:cubicBezTo>
                    <a:pt x="14637" y="15803"/>
                    <a:pt x="14030" y="16076"/>
                    <a:pt x="13439" y="16297"/>
                  </a:cubicBezTo>
                  <a:cubicBezTo>
                    <a:pt x="12548" y="16718"/>
                    <a:pt x="11614" y="17067"/>
                    <a:pt x="11047" y="17271"/>
                  </a:cubicBezTo>
                  <a:lnTo>
                    <a:pt x="7868" y="18710"/>
                  </a:lnTo>
                  <a:lnTo>
                    <a:pt x="11334" y="18710"/>
                  </a:lnTo>
                  <a:cubicBezTo>
                    <a:pt x="11358" y="18710"/>
                    <a:pt x="11374" y="18706"/>
                    <a:pt x="11390" y="18706"/>
                  </a:cubicBezTo>
                  <a:lnTo>
                    <a:pt x="11390" y="18209"/>
                  </a:lnTo>
                  <a:lnTo>
                    <a:pt x="11566" y="18130"/>
                  </a:lnTo>
                  <a:cubicBezTo>
                    <a:pt x="12021" y="17969"/>
                    <a:pt x="12628" y="17735"/>
                    <a:pt x="13267" y="17462"/>
                  </a:cubicBezTo>
                  <a:lnTo>
                    <a:pt x="13267" y="19457"/>
                  </a:lnTo>
                  <a:cubicBezTo>
                    <a:pt x="13267" y="20606"/>
                    <a:pt x="12165" y="21544"/>
                    <a:pt x="10819" y="21544"/>
                  </a:cubicBezTo>
                  <a:lnTo>
                    <a:pt x="2448" y="21544"/>
                  </a:lnTo>
                  <a:cubicBezTo>
                    <a:pt x="1102" y="21544"/>
                    <a:pt x="0" y="20603"/>
                    <a:pt x="0" y="19457"/>
                  </a:cubicBezTo>
                  <a:lnTo>
                    <a:pt x="0" y="4216"/>
                  </a:lnTo>
                  <a:cubicBezTo>
                    <a:pt x="0" y="3067"/>
                    <a:pt x="1102" y="2129"/>
                    <a:pt x="2448" y="2129"/>
                  </a:cubicBezTo>
                  <a:lnTo>
                    <a:pt x="10340" y="2129"/>
                  </a:lnTo>
                  <a:cubicBezTo>
                    <a:pt x="9777" y="2817"/>
                    <a:pt x="9094" y="3406"/>
                    <a:pt x="8491" y="3857"/>
                  </a:cubicBezTo>
                  <a:cubicBezTo>
                    <a:pt x="8387" y="3831"/>
                    <a:pt x="8275" y="3817"/>
                    <a:pt x="8163" y="3817"/>
                  </a:cubicBezTo>
                  <a:cubicBezTo>
                    <a:pt x="7971" y="3817"/>
                    <a:pt x="7780" y="3857"/>
                    <a:pt x="7604" y="3936"/>
                  </a:cubicBezTo>
                  <a:lnTo>
                    <a:pt x="5320" y="4966"/>
                  </a:lnTo>
                  <a:lnTo>
                    <a:pt x="1933" y="4966"/>
                  </a:lnTo>
                  <a:cubicBezTo>
                    <a:pt x="1909" y="4966"/>
                    <a:pt x="1893" y="4973"/>
                    <a:pt x="1877" y="4973"/>
                  </a:cubicBezTo>
                  <a:lnTo>
                    <a:pt x="1877" y="17120"/>
                  </a:lnTo>
                  <a:cubicBezTo>
                    <a:pt x="1877" y="17116"/>
                    <a:pt x="1885" y="17116"/>
                    <a:pt x="1885" y="17116"/>
                  </a:cubicBezTo>
                  <a:lnTo>
                    <a:pt x="6957" y="14852"/>
                  </a:lnTo>
                  <a:cubicBezTo>
                    <a:pt x="7253" y="14717"/>
                    <a:pt x="7480" y="14496"/>
                    <a:pt x="7572" y="14229"/>
                  </a:cubicBezTo>
                  <a:cubicBezTo>
                    <a:pt x="7608" y="14118"/>
                    <a:pt x="7628" y="14022"/>
                    <a:pt x="7624" y="13966"/>
                  </a:cubicBezTo>
                  <a:cubicBezTo>
                    <a:pt x="7620" y="13927"/>
                    <a:pt x="7608" y="13887"/>
                    <a:pt x="7604" y="13838"/>
                  </a:cubicBezTo>
                  <a:cubicBezTo>
                    <a:pt x="7576" y="13653"/>
                    <a:pt x="7572" y="13407"/>
                    <a:pt x="7656" y="13150"/>
                  </a:cubicBezTo>
                  <a:cubicBezTo>
                    <a:pt x="7656" y="13150"/>
                    <a:pt x="8203" y="11770"/>
                    <a:pt x="9333" y="11415"/>
                  </a:cubicBezTo>
                  <a:lnTo>
                    <a:pt x="8251" y="10441"/>
                  </a:lnTo>
                  <a:lnTo>
                    <a:pt x="7963" y="10569"/>
                  </a:lnTo>
                  <a:cubicBezTo>
                    <a:pt x="7348" y="10849"/>
                    <a:pt x="6570" y="10661"/>
                    <a:pt x="6230" y="10151"/>
                  </a:cubicBezTo>
                  <a:lnTo>
                    <a:pt x="5995" y="9795"/>
                  </a:lnTo>
                  <a:lnTo>
                    <a:pt x="5655" y="9950"/>
                  </a:lnTo>
                  <a:cubicBezTo>
                    <a:pt x="5447" y="10042"/>
                    <a:pt x="5184" y="9980"/>
                    <a:pt x="5072" y="9809"/>
                  </a:cubicBezTo>
                  <a:lnTo>
                    <a:pt x="4301" y="8650"/>
                  </a:lnTo>
                  <a:cubicBezTo>
                    <a:pt x="4189" y="8479"/>
                    <a:pt x="4265" y="8265"/>
                    <a:pt x="4473" y="8172"/>
                  </a:cubicBezTo>
                  <a:lnTo>
                    <a:pt x="4812" y="8018"/>
                  </a:lnTo>
                  <a:lnTo>
                    <a:pt x="4537" y="7606"/>
                  </a:lnTo>
                  <a:cubicBezTo>
                    <a:pt x="4193" y="7096"/>
                    <a:pt x="4425" y="6454"/>
                    <a:pt x="5040" y="6174"/>
                  </a:cubicBezTo>
                  <a:lnTo>
                    <a:pt x="8155" y="4765"/>
                  </a:lnTo>
                  <a:lnTo>
                    <a:pt x="8411" y="5151"/>
                  </a:lnTo>
                  <a:cubicBezTo>
                    <a:pt x="9653" y="4354"/>
                    <a:pt x="11586" y="2859"/>
                    <a:pt x="12337" y="921"/>
                  </a:cubicBezTo>
                  <a:cubicBezTo>
                    <a:pt x="12205" y="684"/>
                    <a:pt x="12325" y="394"/>
                    <a:pt x="12636" y="292"/>
                  </a:cubicBezTo>
                  <a:close/>
                  <a:moveTo>
                    <a:pt x="18778" y="122"/>
                  </a:moveTo>
                  <a:cubicBezTo>
                    <a:pt x="18982" y="286"/>
                    <a:pt x="19002" y="553"/>
                    <a:pt x="18822" y="734"/>
                  </a:cubicBezTo>
                  <a:lnTo>
                    <a:pt x="17379" y="2172"/>
                  </a:lnTo>
                  <a:cubicBezTo>
                    <a:pt x="17179" y="2369"/>
                    <a:pt x="16820" y="2392"/>
                    <a:pt x="16588" y="2211"/>
                  </a:cubicBezTo>
                  <a:cubicBezTo>
                    <a:pt x="16388" y="2050"/>
                    <a:pt x="16364" y="1787"/>
                    <a:pt x="16548" y="1602"/>
                  </a:cubicBezTo>
                  <a:lnTo>
                    <a:pt x="17991" y="161"/>
                  </a:lnTo>
                  <a:cubicBezTo>
                    <a:pt x="18186" y="-36"/>
                    <a:pt x="18550" y="-56"/>
                    <a:pt x="18778" y="122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7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40485" y="4563635"/>
            <a:ext cx="3490768" cy="3490768"/>
            <a:chOff x="0" y="0"/>
            <a:chExt cx="3490767" cy="3490767"/>
          </a:xfrm>
        </p:grpSpPr>
        <p:grpSp>
          <p:nvGrp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2" name="组合 151"/>
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<p:nvPr/>
          </p:nvGrpSpPr>
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0"/>
              <a:ext cx="3490768" cy="3490768"/>
              <a:chOff x="0" y="0"/>
              <a:chExt cx="3490767" cy="3490767"/>
            </a:xfrm>
          </p:grpSpPr>
          <p:sp>
            <p:nv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8" name="椭圆 152"/>
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spLocks/>
              </p:cNvSpPr>
              <p:nvPr/>
            </p:nvSpPr>
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-1" y="-1"/>
                <a:ext cx="3490769" cy="3490769"/>
              </a:xfrm>
              <a:prstGeom prst="ellipse">
                <a:avLst/>
              </a:prstGeom>
              <a:solidFill>
                <a:srgbClr val="F26D64"/>
              </a:solidFill>
              <a:ln cap="flat" w="12700">
                <a:noFill/>
                <a:miter lim="400000"/>
              </a:ln>
              <a:effectLst/>
            </p:spPr>
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bodyPr anchor="ctr" bIns="50800" lIns="50800" numCol="1" rIns="50800" tIns="50800" wrap="square">
                <a:noAutofit/>
              </a:bodyPr>
              <a:lstStyle/>
              <a:p>
                <a:pPr algn="ctr" defTabSz="825524">
                  <a:spcBef>
                    <a:spcPts val="0"/>
                  </a:spcBef>
                  <a:defRPr i="0" spc="0" sz="3200">
                    <a:solidFill>
                      <a:srgbClr val="F26D64"/>
                    </a:solidFill>
                    <a:uFillTx/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</a:p>
            </p:txBody>
          </p:sp>
          <p:grpSp>
            <p:nvGrpSpPr>
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1" name="矩形 9"/>
    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    <p:nvPr/>
            </p:nvGrpSpPr>
    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xfrm>
                <a:off x="174136" y="309728"/>
                <a:ext cx="3142498" cy="679520"/>
                <a:chOff x="0" y="0"/>
                <a:chExt cx="3142496" cy="679518"/>
              </a:xfrm>
            </p:grpSpPr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9" name="形狀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-1" y="-1"/>
                  <a:ext cx="3142498" cy="6795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b="b" l="0" r="r" t="0"/>
                  <a:pathLst>
                    <a:path extrusionOk="0" h="21600" w="21600">
                      <a:moveTo>
                        <a:pt x="3985" y="0"/>
                      </a:moveTo>
                      <a:lnTo>
                        <a:pt x="17615" y="0"/>
                      </a:lnTo>
                      <a:cubicBezTo>
                        <a:pt x="19322" y="5430"/>
                        <a:pt x="20706" y="12870"/>
                        <a:pt x="21600" y="21600"/>
                      </a:cubicBezTo>
                      <a:lnTo>
                        <a:pt x="0" y="21600"/>
                      </a:lnTo>
                      <a:cubicBezTo>
                        <a:pt x="894" y="12870"/>
                        <a:pt x="2278" y="5430"/>
                        <a:pt x="39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9804"/>
                  </a:srgbClr>
                </a:solidFill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50800" lIns="50800" numCol="1" rIns="50800" tIns="50800" wrap="square">
                  <a:noAutofit/>
                </a:bodyPr>
                <a:lstStyle/>
                <a:p>
                  <a:pPr algn="ctr" defTabSz="825524">
                    <a:spcBef>
                      <a:spcPts val="0"/>
                    </a:spcBef>
                    <a:defRPr i="0" spc="0" sz="5100">
                      <a:solidFill>
                        <a:srgbClr val="FFFFFF"/>
                      </a:solidFill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0" name="理解使用者需求"/>
    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    <a:spLocks/>
                </p:cNvSpPr>
                <p:nvPr/>
              </p:nvSpPr>
    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xfrm>
                  <a:off x="-1" y="66963"/>
                  <a:ext cx="3142498" cy="545593"/>
                </a:xfrm>
                <a:prstGeom prst="rect">
                  <a:avLst/>
                </a:prstGeom>
                <a:noFill/>
                <a:ln cap="flat" w="12700">
                  <a:noFill/>
                  <a:miter lim="400000"/>
                </a:ln>
                <a:effectLst/>
              </p:spPr>
    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  <a:bodyPr anchor="ctr" bIns="45719" lIns="45719" numCol="1" rIns="45719" tIns="45719" wrap="square">
                  <a:noAutofit/>
                </a:bodyPr>
                <a:lstStyle>
                  <a:lvl1pPr algn="ctr" defTabSz="825524">
                    <a:spcBef>
                      <a:spcPts val="0"/>
                    </a:spcBef>
                    <a:defRPr b="1" i="0" spc="0" sz="3000">
                      <a:solidFill>
                        <a:srgbClr val="595959"/>
                      </a:solidFill>
                      <a:uFillTx/>
                      <a:latin typeface="Microsoft JhengHei"/>
                      <a:ea typeface="Microsoft JhengHei"/>
                      <a:cs typeface="Microsoft JhengHei"/>
                      <a:sym typeface="Microsoft JhengHei"/>
                    </a:defRPr>
                  </a:lvl1pPr>
                </a:lstStyle>
                <a:p>
                  <a:pPr/>
                  <a:r>
                    <a:rPr>
                      <a:uFillTx/>
                    </a:rPr>
                    <a:t>理解使用者需求</a:t>
                  </a:r>
                </a:p>
              </p:txBody>
            </p:sp>
          </p:grpSp>
        </p:grp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3" name="Freeform 56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901396" y="1298974"/>
              <a:ext cx="1039777" cy="103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07">
                  <a:moveTo>
                    <a:pt x="2169" y="12478"/>
                  </a:moveTo>
                  <a:lnTo>
                    <a:pt x="10497" y="12478"/>
                  </a:lnTo>
                  <a:cubicBezTo>
                    <a:pt x="11157" y="12478"/>
                    <a:pt x="11771" y="12987"/>
                    <a:pt x="11900" y="13641"/>
                  </a:cubicBezTo>
                  <a:lnTo>
                    <a:pt x="12639" y="17398"/>
                  </a:lnTo>
                  <a:cubicBezTo>
                    <a:pt x="12759" y="18014"/>
                    <a:pt x="12463" y="18792"/>
                    <a:pt x="11965" y="19168"/>
                  </a:cubicBezTo>
                  <a:cubicBezTo>
                    <a:pt x="11831" y="19270"/>
                    <a:pt x="8710" y="21600"/>
                    <a:pt x="6333" y="21600"/>
                  </a:cubicBezTo>
                  <a:cubicBezTo>
                    <a:pt x="3955" y="21600"/>
                    <a:pt x="835" y="19270"/>
                    <a:pt x="706" y="19168"/>
                  </a:cubicBezTo>
                  <a:cubicBezTo>
                    <a:pt x="202" y="18792"/>
                    <a:pt x="-93" y="18014"/>
                    <a:pt x="27" y="17398"/>
                  </a:cubicBezTo>
                  <a:lnTo>
                    <a:pt x="766" y="13641"/>
                  </a:lnTo>
                  <a:cubicBezTo>
                    <a:pt x="895" y="12987"/>
                    <a:pt x="1513" y="12478"/>
                    <a:pt x="2169" y="12478"/>
                  </a:cubicBezTo>
                  <a:close/>
                  <a:moveTo>
                    <a:pt x="6333" y="2039"/>
                  </a:moveTo>
                  <a:cubicBezTo>
                    <a:pt x="8895" y="2039"/>
                    <a:pt x="10972" y="4124"/>
                    <a:pt x="10972" y="6696"/>
                  </a:cubicBezTo>
                  <a:cubicBezTo>
                    <a:pt x="10972" y="9268"/>
                    <a:pt x="8895" y="11353"/>
                    <a:pt x="6333" y="11353"/>
                  </a:cubicBezTo>
                  <a:cubicBezTo>
                    <a:pt x="3771" y="11353"/>
                    <a:pt x="1694" y="9268"/>
                    <a:pt x="1694" y="6696"/>
                  </a:cubicBezTo>
                  <a:cubicBezTo>
                    <a:pt x="1694" y="4124"/>
                    <a:pt x="3771" y="2039"/>
                    <a:pt x="6333" y="2039"/>
                  </a:cubicBezTo>
                  <a:close/>
                  <a:moveTo>
                    <a:pt x="10054" y="0"/>
                  </a:moveTo>
                  <a:lnTo>
                    <a:pt x="20251" y="0"/>
                  </a:lnTo>
                  <a:cubicBezTo>
                    <a:pt x="20935" y="0"/>
                    <a:pt x="21507" y="570"/>
                    <a:pt x="21507" y="1242"/>
                  </a:cubicBezTo>
                  <a:lnTo>
                    <a:pt x="21507" y="9581"/>
                  </a:lnTo>
                  <a:cubicBezTo>
                    <a:pt x="21507" y="10248"/>
                    <a:pt x="20935" y="10808"/>
                    <a:pt x="20251" y="10808"/>
                  </a:cubicBezTo>
                  <a:lnTo>
                    <a:pt x="17685" y="10808"/>
                  </a:lnTo>
                  <a:cubicBezTo>
                    <a:pt x="17251" y="10808"/>
                    <a:pt x="16577" y="11049"/>
                    <a:pt x="16235" y="11327"/>
                  </a:cubicBezTo>
                  <a:lnTo>
                    <a:pt x="14107" y="13055"/>
                  </a:lnTo>
                  <a:cubicBezTo>
                    <a:pt x="13918" y="13213"/>
                    <a:pt x="13724" y="13292"/>
                    <a:pt x="13535" y="13292"/>
                  </a:cubicBezTo>
                  <a:cubicBezTo>
                    <a:pt x="13216" y="13292"/>
                    <a:pt x="12893" y="13037"/>
                    <a:pt x="12893" y="12471"/>
                  </a:cubicBezTo>
                  <a:lnTo>
                    <a:pt x="12893" y="11434"/>
                  </a:lnTo>
                  <a:cubicBezTo>
                    <a:pt x="12893" y="11105"/>
                    <a:pt x="12625" y="10827"/>
                    <a:pt x="12302" y="10813"/>
                  </a:cubicBezTo>
                  <a:cubicBezTo>
                    <a:pt x="12261" y="10818"/>
                    <a:pt x="12191" y="10827"/>
                    <a:pt x="12122" y="10827"/>
                  </a:cubicBezTo>
                  <a:cubicBezTo>
                    <a:pt x="11840" y="10827"/>
                    <a:pt x="11716" y="10688"/>
                    <a:pt x="11665" y="10600"/>
                  </a:cubicBezTo>
                  <a:cubicBezTo>
                    <a:pt x="11508" y="10340"/>
                    <a:pt x="11665" y="10044"/>
                    <a:pt x="11720" y="9942"/>
                  </a:cubicBezTo>
                  <a:cubicBezTo>
                    <a:pt x="12344" y="8756"/>
                    <a:pt x="12634" y="7728"/>
                    <a:pt x="12634" y="6694"/>
                  </a:cubicBezTo>
                  <a:cubicBezTo>
                    <a:pt x="12634" y="4216"/>
                    <a:pt x="11448" y="2228"/>
                    <a:pt x="9385" y="1237"/>
                  </a:cubicBezTo>
                  <a:cubicBezTo>
                    <a:pt x="9135" y="1121"/>
                    <a:pt x="9066" y="936"/>
                    <a:pt x="9048" y="834"/>
                  </a:cubicBezTo>
                  <a:cubicBezTo>
                    <a:pt x="9015" y="667"/>
                    <a:pt x="9071" y="482"/>
                    <a:pt x="9191" y="366"/>
                  </a:cubicBezTo>
                  <a:cubicBezTo>
                    <a:pt x="9422" y="130"/>
                    <a:pt x="9726" y="0"/>
                    <a:pt x="10054" y="0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4" name="Freeform 57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537560" y="2261405"/>
              <a:ext cx="506783" cy="50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07">
                  <a:moveTo>
                    <a:pt x="2169" y="12478"/>
                  </a:moveTo>
                  <a:lnTo>
                    <a:pt x="10497" y="12478"/>
                  </a:lnTo>
                  <a:cubicBezTo>
                    <a:pt x="11157" y="12478"/>
                    <a:pt x="11771" y="12987"/>
                    <a:pt x="11900" y="13641"/>
                  </a:cubicBezTo>
                  <a:lnTo>
                    <a:pt x="12639" y="17398"/>
                  </a:lnTo>
                  <a:cubicBezTo>
                    <a:pt x="12759" y="18014"/>
                    <a:pt x="12463" y="18792"/>
                    <a:pt x="11965" y="19168"/>
                  </a:cubicBezTo>
                  <a:cubicBezTo>
                    <a:pt x="11831" y="19270"/>
                    <a:pt x="8710" y="21600"/>
                    <a:pt x="6333" y="21600"/>
                  </a:cubicBezTo>
                  <a:cubicBezTo>
                    <a:pt x="3955" y="21600"/>
                    <a:pt x="835" y="19270"/>
                    <a:pt x="706" y="19168"/>
                  </a:cubicBezTo>
                  <a:cubicBezTo>
                    <a:pt x="202" y="18792"/>
                    <a:pt x="-93" y="18014"/>
                    <a:pt x="27" y="17398"/>
                  </a:cubicBezTo>
                  <a:lnTo>
                    <a:pt x="766" y="13641"/>
                  </a:lnTo>
                  <a:cubicBezTo>
                    <a:pt x="895" y="12987"/>
                    <a:pt x="1513" y="12478"/>
                    <a:pt x="2169" y="12478"/>
                  </a:cubicBezTo>
                  <a:close/>
                  <a:moveTo>
                    <a:pt x="6333" y="2039"/>
                  </a:moveTo>
                  <a:cubicBezTo>
                    <a:pt x="8895" y="2039"/>
                    <a:pt x="10972" y="4124"/>
                    <a:pt x="10972" y="6696"/>
                  </a:cubicBezTo>
                  <a:cubicBezTo>
                    <a:pt x="10972" y="9268"/>
                    <a:pt x="8895" y="11353"/>
                    <a:pt x="6333" y="11353"/>
                  </a:cubicBezTo>
                  <a:cubicBezTo>
                    <a:pt x="3771" y="11353"/>
                    <a:pt x="1694" y="9268"/>
                    <a:pt x="1694" y="6696"/>
                  </a:cubicBezTo>
                  <a:cubicBezTo>
                    <a:pt x="1694" y="4124"/>
                    <a:pt x="3771" y="2039"/>
                    <a:pt x="6333" y="2039"/>
                  </a:cubicBezTo>
                  <a:close/>
                  <a:moveTo>
                    <a:pt x="10054" y="0"/>
                  </a:moveTo>
                  <a:lnTo>
                    <a:pt x="20251" y="0"/>
                  </a:lnTo>
                  <a:cubicBezTo>
                    <a:pt x="20935" y="0"/>
                    <a:pt x="21507" y="570"/>
                    <a:pt x="21507" y="1242"/>
                  </a:cubicBezTo>
                  <a:lnTo>
                    <a:pt x="21507" y="9581"/>
                  </a:lnTo>
                  <a:cubicBezTo>
                    <a:pt x="21507" y="10248"/>
                    <a:pt x="20935" y="10808"/>
                    <a:pt x="20251" y="10808"/>
                  </a:cubicBezTo>
                  <a:lnTo>
                    <a:pt x="17685" y="10808"/>
                  </a:lnTo>
                  <a:cubicBezTo>
                    <a:pt x="17251" y="10808"/>
                    <a:pt x="16577" y="11049"/>
                    <a:pt x="16235" y="11327"/>
                  </a:cubicBezTo>
                  <a:lnTo>
                    <a:pt x="14107" y="13055"/>
                  </a:lnTo>
                  <a:cubicBezTo>
                    <a:pt x="13918" y="13213"/>
                    <a:pt x="13724" y="13292"/>
                    <a:pt x="13535" y="13292"/>
                  </a:cubicBezTo>
                  <a:cubicBezTo>
                    <a:pt x="13216" y="13292"/>
                    <a:pt x="12893" y="13037"/>
                    <a:pt x="12893" y="12471"/>
                  </a:cubicBezTo>
                  <a:lnTo>
                    <a:pt x="12893" y="11434"/>
                  </a:lnTo>
                  <a:cubicBezTo>
                    <a:pt x="12893" y="11105"/>
                    <a:pt x="12625" y="10827"/>
                    <a:pt x="12302" y="10813"/>
                  </a:cubicBezTo>
                  <a:cubicBezTo>
                    <a:pt x="12261" y="10818"/>
                    <a:pt x="12191" y="10827"/>
                    <a:pt x="12122" y="10827"/>
                  </a:cubicBezTo>
                  <a:cubicBezTo>
                    <a:pt x="11840" y="10827"/>
                    <a:pt x="11716" y="10688"/>
                    <a:pt x="11665" y="10600"/>
                  </a:cubicBezTo>
                  <a:cubicBezTo>
                    <a:pt x="11508" y="10340"/>
                    <a:pt x="11665" y="10044"/>
                    <a:pt x="11720" y="9942"/>
                  </a:cubicBezTo>
                  <a:cubicBezTo>
                    <a:pt x="12344" y="8756"/>
                    <a:pt x="12634" y="7728"/>
                    <a:pt x="12634" y="6694"/>
                  </a:cubicBezTo>
                  <a:cubicBezTo>
                    <a:pt x="12634" y="4216"/>
                    <a:pt x="11448" y="2228"/>
                    <a:pt x="9385" y="1237"/>
                  </a:cubicBezTo>
                  <a:cubicBezTo>
                    <a:pt x="9135" y="1121"/>
                    <a:pt x="9066" y="936"/>
                    <a:pt x="9048" y="834"/>
                  </a:cubicBezTo>
                  <a:cubicBezTo>
                    <a:pt x="9015" y="667"/>
                    <a:pt x="9071" y="482"/>
                    <a:pt x="9191" y="366"/>
                  </a:cubicBezTo>
                  <a:cubicBezTo>
                    <a:pt x="9422" y="130"/>
                    <a:pt x="9726" y="0"/>
                    <a:pt x="10054" y="0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5" name="Freeform 5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89777" y="1766801"/>
              <a:ext cx="361739" cy="36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07">
                  <a:moveTo>
                    <a:pt x="2169" y="12478"/>
                  </a:moveTo>
                  <a:lnTo>
                    <a:pt x="10497" y="12478"/>
                  </a:lnTo>
                  <a:cubicBezTo>
                    <a:pt x="11157" y="12478"/>
                    <a:pt x="11771" y="12987"/>
                    <a:pt x="11900" y="13641"/>
                  </a:cubicBezTo>
                  <a:lnTo>
                    <a:pt x="12639" y="17398"/>
                  </a:lnTo>
                  <a:cubicBezTo>
                    <a:pt x="12759" y="18014"/>
                    <a:pt x="12463" y="18792"/>
                    <a:pt x="11965" y="19168"/>
                  </a:cubicBezTo>
                  <a:cubicBezTo>
                    <a:pt x="11831" y="19270"/>
                    <a:pt x="8710" y="21600"/>
                    <a:pt x="6333" y="21600"/>
                  </a:cubicBezTo>
                  <a:cubicBezTo>
                    <a:pt x="3955" y="21600"/>
                    <a:pt x="835" y="19270"/>
                    <a:pt x="706" y="19168"/>
                  </a:cubicBezTo>
                  <a:cubicBezTo>
                    <a:pt x="202" y="18792"/>
                    <a:pt x="-93" y="18014"/>
                    <a:pt x="27" y="17398"/>
                  </a:cubicBezTo>
                  <a:lnTo>
                    <a:pt x="766" y="13641"/>
                  </a:lnTo>
                  <a:cubicBezTo>
                    <a:pt x="895" y="12987"/>
                    <a:pt x="1513" y="12478"/>
                    <a:pt x="2169" y="12478"/>
                  </a:cubicBezTo>
                  <a:close/>
                  <a:moveTo>
                    <a:pt x="6333" y="2039"/>
                  </a:moveTo>
                  <a:cubicBezTo>
                    <a:pt x="8895" y="2039"/>
                    <a:pt x="10972" y="4124"/>
                    <a:pt x="10972" y="6696"/>
                  </a:cubicBezTo>
                  <a:cubicBezTo>
                    <a:pt x="10972" y="9268"/>
                    <a:pt x="8895" y="11353"/>
                    <a:pt x="6333" y="11353"/>
                  </a:cubicBezTo>
                  <a:cubicBezTo>
                    <a:pt x="3771" y="11353"/>
                    <a:pt x="1694" y="9268"/>
                    <a:pt x="1694" y="6696"/>
                  </a:cubicBezTo>
                  <a:cubicBezTo>
                    <a:pt x="1694" y="4124"/>
                    <a:pt x="3771" y="2039"/>
                    <a:pt x="6333" y="2039"/>
                  </a:cubicBezTo>
                  <a:close/>
                  <a:moveTo>
                    <a:pt x="10054" y="0"/>
                  </a:moveTo>
                  <a:lnTo>
                    <a:pt x="20251" y="0"/>
                  </a:lnTo>
                  <a:cubicBezTo>
                    <a:pt x="20935" y="0"/>
                    <a:pt x="21507" y="570"/>
                    <a:pt x="21507" y="1242"/>
                  </a:cubicBezTo>
                  <a:lnTo>
                    <a:pt x="21507" y="9581"/>
                  </a:lnTo>
                  <a:cubicBezTo>
                    <a:pt x="21507" y="10248"/>
                    <a:pt x="20935" y="10808"/>
                    <a:pt x="20251" y="10808"/>
                  </a:cubicBezTo>
                  <a:lnTo>
                    <a:pt x="17685" y="10808"/>
                  </a:lnTo>
                  <a:cubicBezTo>
                    <a:pt x="17251" y="10808"/>
                    <a:pt x="16577" y="11049"/>
                    <a:pt x="16235" y="11327"/>
                  </a:cubicBezTo>
                  <a:lnTo>
                    <a:pt x="14107" y="13055"/>
                  </a:lnTo>
                  <a:cubicBezTo>
                    <a:pt x="13918" y="13213"/>
                    <a:pt x="13724" y="13292"/>
                    <a:pt x="13535" y="13292"/>
                  </a:cubicBezTo>
                  <a:cubicBezTo>
                    <a:pt x="13216" y="13292"/>
                    <a:pt x="12893" y="13037"/>
                    <a:pt x="12893" y="12471"/>
                  </a:cubicBezTo>
                  <a:lnTo>
                    <a:pt x="12893" y="11434"/>
                  </a:lnTo>
                  <a:cubicBezTo>
                    <a:pt x="12893" y="11105"/>
                    <a:pt x="12625" y="10827"/>
                    <a:pt x="12302" y="10813"/>
                  </a:cubicBezTo>
                  <a:cubicBezTo>
                    <a:pt x="12261" y="10818"/>
                    <a:pt x="12191" y="10827"/>
                    <a:pt x="12122" y="10827"/>
                  </a:cubicBezTo>
                  <a:cubicBezTo>
                    <a:pt x="11840" y="10827"/>
                    <a:pt x="11716" y="10688"/>
                    <a:pt x="11665" y="10600"/>
                  </a:cubicBezTo>
                  <a:cubicBezTo>
                    <a:pt x="11508" y="10340"/>
                    <a:pt x="11665" y="10044"/>
                    <a:pt x="11720" y="9942"/>
                  </a:cubicBezTo>
                  <a:cubicBezTo>
                    <a:pt x="12344" y="8756"/>
                    <a:pt x="12634" y="7728"/>
                    <a:pt x="12634" y="6694"/>
                  </a:cubicBezTo>
                  <a:cubicBezTo>
                    <a:pt x="12634" y="4216"/>
                    <a:pt x="11448" y="2228"/>
                    <a:pt x="9385" y="1237"/>
                  </a:cubicBezTo>
                  <a:cubicBezTo>
                    <a:pt x="9135" y="1121"/>
                    <a:pt x="9066" y="936"/>
                    <a:pt x="9048" y="834"/>
                  </a:cubicBezTo>
                  <a:cubicBezTo>
                    <a:pt x="9015" y="667"/>
                    <a:pt x="9071" y="482"/>
                    <a:pt x="9191" y="366"/>
                  </a:cubicBezTo>
                  <a:cubicBezTo>
                    <a:pt x="9422" y="130"/>
                    <a:pt x="9726" y="0"/>
                    <a:pt x="10054" y="0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6" name="Freeform 5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347712" y="2327446"/>
              <a:ext cx="361740" cy="36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h="21600" w="21507">
                  <a:moveTo>
                    <a:pt x="2169" y="12478"/>
                  </a:moveTo>
                  <a:lnTo>
                    <a:pt x="10497" y="12478"/>
                  </a:lnTo>
                  <a:cubicBezTo>
                    <a:pt x="11157" y="12478"/>
                    <a:pt x="11771" y="12987"/>
                    <a:pt x="11900" y="13641"/>
                  </a:cubicBezTo>
                  <a:lnTo>
                    <a:pt x="12639" y="17398"/>
                  </a:lnTo>
                  <a:cubicBezTo>
                    <a:pt x="12759" y="18014"/>
                    <a:pt x="12463" y="18792"/>
                    <a:pt x="11965" y="19168"/>
                  </a:cubicBezTo>
                  <a:cubicBezTo>
                    <a:pt x="11831" y="19270"/>
                    <a:pt x="8710" y="21600"/>
                    <a:pt x="6333" y="21600"/>
                  </a:cubicBezTo>
                  <a:cubicBezTo>
                    <a:pt x="3955" y="21600"/>
                    <a:pt x="835" y="19270"/>
                    <a:pt x="706" y="19168"/>
                  </a:cubicBezTo>
                  <a:cubicBezTo>
                    <a:pt x="202" y="18792"/>
                    <a:pt x="-93" y="18014"/>
                    <a:pt x="27" y="17398"/>
                  </a:cubicBezTo>
                  <a:lnTo>
                    <a:pt x="766" y="13641"/>
                  </a:lnTo>
                  <a:cubicBezTo>
                    <a:pt x="895" y="12987"/>
                    <a:pt x="1513" y="12478"/>
                    <a:pt x="2169" y="12478"/>
                  </a:cubicBezTo>
                  <a:close/>
                  <a:moveTo>
                    <a:pt x="6333" y="2039"/>
                  </a:moveTo>
                  <a:cubicBezTo>
                    <a:pt x="8895" y="2039"/>
                    <a:pt x="10972" y="4124"/>
                    <a:pt x="10972" y="6696"/>
                  </a:cubicBezTo>
                  <a:cubicBezTo>
                    <a:pt x="10972" y="9268"/>
                    <a:pt x="8895" y="11353"/>
                    <a:pt x="6333" y="11353"/>
                  </a:cubicBezTo>
                  <a:cubicBezTo>
                    <a:pt x="3771" y="11353"/>
                    <a:pt x="1694" y="9268"/>
                    <a:pt x="1694" y="6696"/>
                  </a:cubicBezTo>
                  <a:cubicBezTo>
                    <a:pt x="1694" y="4124"/>
                    <a:pt x="3771" y="2039"/>
                    <a:pt x="6333" y="2039"/>
                  </a:cubicBezTo>
                  <a:close/>
                  <a:moveTo>
                    <a:pt x="10054" y="0"/>
                  </a:moveTo>
                  <a:lnTo>
                    <a:pt x="20251" y="0"/>
                  </a:lnTo>
                  <a:cubicBezTo>
                    <a:pt x="20935" y="0"/>
                    <a:pt x="21507" y="570"/>
                    <a:pt x="21507" y="1242"/>
                  </a:cubicBezTo>
                  <a:lnTo>
                    <a:pt x="21507" y="9581"/>
                  </a:lnTo>
                  <a:cubicBezTo>
                    <a:pt x="21507" y="10248"/>
                    <a:pt x="20935" y="10808"/>
                    <a:pt x="20251" y="10808"/>
                  </a:cubicBezTo>
                  <a:lnTo>
                    <a:pt x="17685" y="10808"/>
                  </a:lnTo>
                  <a:cubicBezTo>
                    <a:pt x="17251" y="10808"/>
                    <a:pt x="16577" y="11049"/>
                    <a:pt x="16235" y="11327"/>
                  </a:cubicBezTo>
                  <a:lnTo>
                    <a:pt x="14107" y="13055"/>
                  </a:lnTo>
                  <a:cubicBezTo>
                    <a:pt x="13918" y="13213"/>
                    <a:pt x="13724" y="13292"/>
                    <a:pt x="13535" y="13292"/>
                  </a:cubicBezTo>
                  <a:cubicBezTo>
                    <a:pt x="13216" y="13292"/>
                    <a:pt x="12893" y="13037"/>
                    <a:pt x="12893" y="12471"/>
                  </a:cubicBezTo>
                  <a:lnTo>
                    <a:pt x="12893" y="11434"/>
                  </a:lnTo>
                  <a:cubicBezTo>
                    <a:pt x="12893" y="11105"/>
                    <a:pt x="12625" y="10827"/>
                    <a:pt x="12302" y="10813"/>
                  </a:cubicBezTo>
                  <a:cubicBezTo>
                    <a:pt x="12261" y="10818"/>
                    <a:pt x="12191" y="10827"/>
                    <a:pt x="12122" y="10827"/>
                  </a:cubicBezTo>
                  <a:cubicBezTo>
                    <a:pt x="11840" y="10827"/>
                    <a:pt x="11716" y="10688"/>
                    <a:pt x="11665" y="10600"/>
                  </a:cubicBezTo>
                  <a:cubicBezTo>
                    <a:pt x="11508" y="10340"/>
                    <a:pt x="11665" y="10044"/>
                    <a:pt x="11720" y="9942"/>
                  </a:cubicBezTo>
                  <a:cubicBezTo>
                    <a:pt x="12344" y="8756"/>
                    <a:pt x="12634" y="7728"/>
                    <a:pt x="12634" y="6694"/>
                  </a:cubicBezTo>
                  <a:cubicBezTo>
                    <a:pt x="12634" y="4216"/>
                    <a:pt x="11448" y="2228"/>
                    <a:pt x="9385" y="1237"/>
                  </a:cubicBezTo>
                  <a:cubicBezTo>
                    <a:pt x="9135" y="1121"/>
                    <a:pt x="9066" y="936"/>
                    <a:pt x="9048" y="834"/>
                  </a:cubicBezTo>
                  <a:cubicBezTo>
                    <a:pt x="9015" y="667"/>
                    <a:pt x="9071" y="482"/>
                    <a:pt x="9191" y="366"/>
                  </a:cubicBezTo>
                  <a:cubicBezTo>
                    <a:pt x="9422" y="130"/>
                    <a:pt x="9726" y="0"/>
                    <a:pt x="10054" y="0"/>
                  </a:cubicBezTo>
                  <a:close/>
                </a:path>
              </a:pathLst>
            </a:custGeom>
            <a:solidFill>
              <a:srgbClr val="FFFFFF"/>
            </a:solidFill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50800" lIns="50800" numCol="1" rIns="50800" tIns="50800" wrap="square">
              <a:noAutofit/>
            </a:bodyPr>
            <a:lstStyle/>
            <a:p>
              <a:pPr algn="ctr" defTabSz="825524">
                <a:spcBef>
                  <a:spcPts val="0"/>
                </a:spcBef>
                <a:defRPr i="0" spc="0" sz="51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8" name="文字方塊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82071" y="5543007"/>
            <a:ext cx="3170626" cy="2133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>
            <a:spAutoFit/>
          </a:bodyPr>
          <a:lstStyle>
            <a:lvl1pPr algn="just"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透過社會趨勢觀察、各產業拜訪與近身觀察，藉以了解潛在使用需求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9" name="文字方塊 4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299381" y="10639339"/>
            <a:ext cx="4068578" cy="21336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>
            <a:spAutoFit/>
          </a:bodyPr>
          <a:lstStyle>
            <a:lvl1pPr algn="just"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針對需求鋪陳情境主題架構，佐以當代大師名人論述與有利實證，讓客戶理解認同的沈浸式體驗論述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0" name="文字方塊 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9533919" y="7059232"/>
            <a:ext cx="3961530" cy="36068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>
            <a:spAutoFit/>
          </a:bodyPr>
          <a:lstStyle>
            <a:lvl1pPr algn="just">
              <a:spcBef>
                <a:spcPts val="0"/>
              </a:spcBef>
              <a:defRPr i="0" spc="0" sz="33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情境體驗後，客戶對提案認同大為提升，透過內容技術方案顯像客戶理念，提升客戶網路話語權，完成議題建構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1" name="文字版面配置區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82974" y="2651385"/>
            <a:ext cx="13256686" cy="1017035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50802" lIns="50802" rIns="50802" tIns="50802">
            <a:normAutofit/>
          </a:bodyPr>
          <a:lstStyle/>
          <a:p>
            <a:pPr defTabSz="809013">
              <a:spcBef>
                <a:spcPts val="3500"/>
              </a:spcBef>
              <a:defRPr i="0" spc="0" sz="4312">
                <a:solidFill>
                  <a:srgbClr val="000000"/>
                </a:solidFill>
                <a:uFillTx/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>
                <a:uFillTx/>
              </a:rPr>
              <a:t>善於應用</a:t>
            </a:r>
            <a:r>
              <a:rPr sz="5292">
                <a:solidFill>
                  <a:srgbClr val="DE6A10"/>
                </a:solidFill>
                <a:uFillTx/>
              </a:rPr>
              <a:t>情境議題</a:t>
            </a:r>
            <a:r>
              <a:rPr>
                <a:uFillTx/>
              </a:rPr>
              <a:t>建立科技優勢、數據與商務應用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7" name="連接線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87705" y="4772923"/>
            <a:ext cx="7623002" cy="2160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16244" w="21600">
                <a:moveTo>
                  <a:pt x="0" y="3192"/>
                </a:moveTo>
                <a:cubicBezTo>
                  <a:pt x="4795" y="21600"/>
                  <a:pt x="11995" y="20536"/>
                  <a:pt x="21600" y="0"/>
                </a:cubicBezTo>
              </a:path>
            </a:pathLst>
          </a:custGeom>
          <a:ln w="76200">
            <a:solidFill>
              <a:srgbClr val="C87C6D"/>
            </a:solidFill>
            <a:miter lim="400000"/>
            <a:tailEnd type="triangle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8" name="連接線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399089" y="8055410"/>
            <a:ext cx="13503110" cy="415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16904" w="21600">
                <a:moveTo>
                  <a:pt x="0" y="0"/>
                </a:moveTo>
                <a:cubicBezTo>
                  <a:pt x="3640" y="17940"/>
                  <a:pt x="10840" y="21600"/>
                  <a:pt x="21600" y="10981"/>
                </a:cubicBezTo>
              </a:path>
            </a:pathLst>
          </a:custGeom>
          <a:ln w="76200">
            <a:solidFill>
              <a:srgbClr val="C87C6D"/>
            </a:solidFill>
            <a:miter lim="400000"/>
            <a:tailEnd type="triangle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6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224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5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0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1" name="服務策略發展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服務策略發展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8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75437" y="3245384"/>
            <a:ext cx="8178903" cy="4329711"/>
            <a:chOff x="0" y="0"/>
            <a:chExt cx="8178901" cy="4329710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2" name="構成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965500" y="0"/>
              <a:ext cx="2247901" cy="16002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8400">
                  <a:solidFill>
                    <a:srgbClr val="4DABCD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構成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3" name="品牌宣示 &gt; 企業願景 &gt; 執行策略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1" y="1794685"/>
              <a:ext cx="8178903" cy="8890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44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品牌宣示 &gt; 企業願景 &gt; 執行策略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4" name="構想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91183" y="2782919"/>
              <a:ext cx="1079501" cy="774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b="1" i="0" spc="0" sz="3800">
                  <a:solidFill>
                    <a:srgbClr val="FF7E7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構想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5" name="策劃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549700" y="2782919"/>
              <a:ext cx="1079501" cy="774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b="1" i="0" spc="0" sz="3800">
                  <a:solidFill>
                    <a:srgbClr val="FF7E7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策劃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6" name="實現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6508218" y="2782919"/>
              <a:ext cx="1079501" cy="7747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b="1" i="0" spc="0" sz="3800">
                  <a:solidFill>
                    <a:srgbClr val="FF7E7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實現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7" name="What? Who? Why? How?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363764" y="3643910"/>
              <a:ext cx="5451374" cy="68580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38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What? Who? Why? How?</a:t>
              </a: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9" name="問題｜解決方案規劃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3535" y="9470543"/>
            <a:ext cx="5032933" cy="162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21600" w="21600">
                <a:moveTo>
                  <a:pt x="138" y="0"/>
                </a:moveTo>
                <a:lnTo>
                  <a:pt x="18208" y="24"/>
                </a:lnTo>
                <a:lnTo>
                  <a:pt x="21600" y="9833"/>
                </a:lnTo>
                <a:lnTo>
                  <a:pt x="18125" y="21600"/>
                </a:lnTo>
                <a:lnTo>
                  <a:pt x="0" y="21600"/>
                </a:lnTo>
                <a:lnTo>
                  <a:pt x="138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問題｜解決方案規劃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0" name="策劃｜串連經驗整合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02348" y="9470543"/>
            <a:ext cx="5032932" cy="162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21600" w="21600">
                <a:moveTo>
                  <a:pt x="138" y="0"/>
                </a:moveTo>
                <a:lnTo>
                  <a:pt x="18208" y="24"/>
                </a:lnTo>
                <a:lnTo>
                  <a:pt x="21600" y="9833"/>
                </a:lnTo>
                <a:lnTo>
                  <a:pt x="18125" y="21600"/>
                </a:lnTo>
                <a:lnTo>
                  <a:pt x="0" y="21600"/>
                </a:lnTo>
                <a:lnTo>
                  <a:pt x="138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策劃｜串連經驗整合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1" name="銷售｜市場缺口分析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481161" y="9470543"/>
            <a:ext cx="5032932" cy="162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21600" w="21600">
                <a:moveTo>
                  <a:pt x="138" y="0"/>
                </a:moveTo>
                <a:lnTo>
                  <a:pt x="18208" y="24"/>
                </a:lnTo>
                <a:lnTo>
                  <a:pt x="21600" y="9833"/>
                </a:lnTo>
                <a:lnTo>
                  <a:pt x="18125" y="21600"/>
                </a:lnTo>
                <a:lnTo>
                  <a:pt x="0" y="21600"/>
                </a:lnTo>
                <a:lnTo>
                  <a:pt x="138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銷售｜市場缺口分析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2" name="商模｜市場買單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959975" y="9470543"/>
            <a:ext cx="5032932" cy="162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21600" w="21600">
                <a:moveTo>
                  <a:pt x="138" y="0"/>
                </a:moveTo>
                <a:lnTo>
                  <a:pt x="18208" y="24"/>
                </a:lnTo>
                <a:lnTo>
                  <a:pt x="21600" y="9833"/>
                </a:lnTo>
                <a:lnTo>
                  <a:pt x="18125" y="21600"/>
                </a:lnTo>
                <a:lnTo>
                  <a:pt x="0" y="21600"/>
                </a:lnTo>
                <a:lnTo>
                  <a:pt x="138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商模｜市場買單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3" name="初始構想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77394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初始構想階段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4" name="概念建構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134575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概念建構階段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5" name="初始整合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887762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初始整合階段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6" name="銷售驗證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640949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銷售驗證階段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成長擴張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677811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成長擴張階段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8" name="穩定營運階段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147322" y="11524975"/>
            <a:ext cx="3009901" cy="7747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algn="ctr">
              <a:spcBef>
                <a:spcPts val="0"/>
              </a:spcBef>
              <a:defRPr i="0" spc="0" sz="3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rPr>
                <a:uFillTx/>
              </a:rPr>
              <a:t>穩定營運階段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2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068369" y="4045484"/>
            <a:ext cx="1270001" cy="3640171"/>
            <a:chOff x="3676649" y="800099"/>
            <a:chExt cx="1270000" cy="3640169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9" name="驗證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676649" y="800099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8400">
                  <a:solidFill>
                    <a:srgbClr val="4DABCD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驗證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0" name="智能導入 &gt; 分析驗證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676649" y="2239185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44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智能導入 &gt; 分析驗證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1" name="智能數據分析模組推薦與驗證校正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676649" y="3170269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b="1" i="0" spc="0" sz="3800">
                  <a:solidFill>
                    <a:srgbClr val="FF7E7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智能數據分析模組推薦與驗證校正</a:t>
              </a: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6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097210" y="4045484"/>
            <a:ext cx="1270001" cy="3640171"/>
            <a:chOff x="1263650" y="800099"/>
            <a:chExt cx="1270000" cy="3640169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3" name="成長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63650" y="800099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8400">
                  <a:solidFill>
                    <a:srgbClr val="4DABCD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成長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4" name="擴張串連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63650" y="2239185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i="0" spc="0" sz="4400"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rPr>
                  <a:uFillTx/>
                </a:rPr>
                <a:t>擴張串連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5" name="強化競爭力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63650" y="3170269"/>
              <a:ext cx="1270001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algn="ctr">
                <a:spcBef>
                  <a:spcPts val="0"/>
                </a:spcBef>
                <a:defRPr b="1" i="0" spc="0" sz="3800">
                  <a:solidFill>
                    <a:srgbClr val="FF7E7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rPr>
                  <a:uFillTx/>
                </a:rPr>
                <a:t>強化競爭力</a:t>
              </a: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7" name="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26778" y="8555893"/>
            <a:ext cx="1270001" cy="1270001"/>
          </a:xfrm>
          <a:prstGeom prst="ellipse">
            <a:avLst/>
          </a:prstGeom>
          <a:solidFill>
            <a:srgbClr val="89AD4C"/>
          </a:solidFill>
          <a:ln w="12700">
            <a:miter lim="400000"/>
          </a:ln>
          <a:effectLst>
            <a:outerShdw blurRad="38100" dir="5400000" dist="25400" rotWithShape="0" sx="100000" sy="100000">
              <a:srgbClr val="000000">
                <a:alpha val="50000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1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9" name="連接線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457721" y="9154004"/>
            <a:ext cx="3673014" cy="563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16483" w="21600">
                <a:moveTo>
                  <a:pt x="0" y="7505"/>
                </a:moveTo>
                <a:cubicBezTo>
                  <a:pt x="8683" y="21600"/>
                  <a:pt x="15883" y="19098"/>
                  <a:pt x="21600" y="0"/>
                </a:cubicBezTo>
              </a:path>
            </a:pathLst>
          </a:custGeom>
          <a:ln w="63500">
            <a:solidFill>
              <a:srgbClr val="F39019"/>
            </a:solidFill>
            <a:custDash>
              <a:ds d="200000" sp="200000"/>
            </a:custDash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9" name="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6007" y="8555893"/>
            <a:ext cx="1270001" cy="1270001"/>
          </a:xfrm>
          <a:prstGeom prst="ellipse">
            <a:avLst/>
          </a:prstGeom>
          <a:solidFill>
            <a:srgbClr val="89AD4C"/>
          </a:solidFill>
          <a:ln w="12700">
            <a:miter lim="400000"/>
          </a:ln>
          <a:effectLst>
            <a:outerShdw blurRad="38100" dir="5400000" dist="25400" rotWithShape="0" sx="100000" sy="100000">
              <a:srgbClr val="000000">
                <a:alpha val="50000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2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0" name="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783148" y="8555893"/>
            <a:ext cx="1270001" cy="1270001"/>
          </a:xfrm>
          <a:prstGeom prst="ellipse">
            <a:avLst/>
          </a:prstGeom>
          <a:solidFill>
            <a:srgbClr val="89AD4C"/>
          </a:solidFill>
          <a:ln w="12700">
            <a:miter lim="400000"/>
          </a:ln>
          <a:effectLst>
            <a:outerShdw blurRad="38100" dir="5400000" dist="25400" rotWithShape="0" sx="100000" sy="100000">
              <a:srgbClr val="000000">
                <a:alpha val="50000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3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1" name="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261962" y="8555893"/>
            <a:ext cx="1270001" cy="1270001"/>
          </a:xfrm>
          <a:prstGeom prst="ellipse">
            <a:avLst/>
          </a:prstGeom>
          <a:solidFill>
            <a:srgbClr val="89AD4C"/>
          </a:solidFill>
          <a:ln w="12700">
            <a:miter lim="400000"/>
          </a:ln>
          <a:effectLst>
            <a:outerShdw blurRad="38100" dir="5400000" dist="25400" rotWithShape="0" sx="100000" sy="100000">
              <a:srgbClr val="000000">
                <a:alpha val="50000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4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2" name="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1017272" y="8555893"/>
            <a:ext cx="1270001" cy="1270001"/>
          </a:xfrm>
          <a:prstGeom prst="ellipse">
            <a:avLst/>
          </a:prstGeom>
          <a:solidFill>
            <a:srgbClr val="89AD4C"/>
          </a:solidFill>
          <a:ln w="12700">
            <a:miter lim="400000"/>
          </a:ln>
          <a:effectLst>
            <a:outerShdw blurRad="38100" dir="5400000" dist="25400" rotWithShape="0" sx="100000" sy="100000">
              <a:srgbClr val="000000">
                <a:alpha val="50000"/>
              </a:srgbClr>
            </a:outerShdw>
          </a:effectLst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>
            <a:lvl1pPr algn="ctr">
              <a:spcBef>
                <a:spcPts val="0"/>
              </a:spcBef>
              <a:defRPr i="0" spc="0"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rPr>
                <a:uFillTx/>
              </a:rPr>
              <a:t>5</a:t>
            </a: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3" name="連接線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59" idx="0"/>
            <a:endCxn id="260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351007" y="9190893"/>
            <a:ext cx="5067142" cy="1"/>
          </a:xfrm>
          <a:prstGeom prst="straightConnector1">
            <a:avLst/>
          </a:prstGeom>
          <a:ln w="63500">
            <a:solidFill>
              <a:srgbClr val="F39019"/>
            </a:solidFill>
            <a:custDash>
              <a:ds d="200000" sp="200000"/>
            </a:custDash>
            <a:miter lim="400000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4" name="連接線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260" idx="0"/>
            <a:endCxn id="261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18148" y="9190893"/>
            <a:ext cx="5478815" cy="1"/>
          </a:xfrm>
          <a:prstGeom prst="straightConnector1">
            <a:avLst/>
          </a:prstGeom>
          <a:ln w="63500">
            <a:solidFill>
              <a:srgbClr val="F39019"/>
            </a:solidFill>
            <a:miter lim="400000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0" name="連接線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507392" y="4230459"/>
            <a:ext cx="5528985" cy="4785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b="b" l="0" r="r" t="0"/>
            <a:pathLst>
              <a:path extrusionOk="0" h="21600" w="21600">
                <a:moveTo>
                  <a:pt x="0" y="21600"/>
                </a:moveTo>
                <a:cubicBezTo>
                  <a:pt x="11209" y="17568"/>
                  <a:pt x="18409" y="10368"/>
                  <a:pt x="21600" y="0"/>
                </a:cubicBezTo>
              </a:path>
            </a:pathLst>
          </a:custGeom>
          <a:ln w="63500">
            <a:solidFill>
              <a:srgbClr val="F39019"/>
            </a:solidFill>
            <a:miter lim="400000"/>
            <a:tailEnd type="triangle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/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8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266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7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rgbClr val="FF7E79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2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3" name="喜之丹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000" y="1155700"/>
            <a:ext cx="8107165" cy="9119196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l">
              <a:lnSpc>
                <a:spcPct val="100000"/>
              </a:lnSpc>
              <a:spcBef>
                <a:spcPts val="3300"/>
              </a:spcBef>
              <a:defRPr sz="8400">
                <a:solidFill>
                  <a:srgbClr val="000000"/>
                </a:solidFill>
                <a:uFillTx/>
              </a:defRPr>
            </a:pPr>
            <a:r>
              <a:rPr>
                <a:uFillTx/>
              </a:rPr>
              <a:t>喜之丹</a:t>
            </a:r>
          </a:p>
          <a:p>
            <a:pPr algn="l">
              <a:lnSpc>
                <a:spcPct val="100000"/>
              </a:lnSpc>
              <a:spcBef>
                <a:spcPts val="3300"/>
              </a:spcBef>
              <a:defRPr sz="8400">
                <a:solidFill>
                  <a:srgbClr val="000000"/>
                </a:solidFill>
                <a:uFillTx/>
              </a:defRPr>
            </a:pPr>
            <a:r>
              <a:rPr>
                <a:uFillTx/>
              </a:rPr>
              <a:t>電子商務平台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178.png" id="274" name="178.png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l="13345" r="1334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572558" y="0"/>
            <a:ext cx="15119486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7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34027" y="8194337"/>
            <a:ext cx="5048929" cy="5048928"/>
            <a:chOff x="0" y="0"/>
            <a:chExt cx="5048927" cy="5048927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5" name="正方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18900000">
              <a:off x="739398" y="739398"/>
              <a:ext cx="3570131" cy="3570131"/>
            </a:xfrm>
            <a:prstGeom prst="rect">
              <a:avLst/>
            </a:prstGeom>
            <a:noFill/>
            <a:ln cap="flat" w="25400">
              <a:solidFill>
                <a:srgbClr val="FFFFFF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6" name="正方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 rot="18900000">
              <a:off x="944436" y="944435"/>
              <a:ext cx="3160056" cy="3160056"/>
            </a:xfrm>
            <a:prstGeom prst="rect">
              <a:avLst/>
            </a:prstGeom>
            <a:solidFill>
              <a:srgbClr val="000000"/>
            </a:solidFill>
            <a:ln cap="flat" w="63500">
              <a:solidFill>
                <a:srgbClr val="FFFFFF"/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8" name="架構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10054" y="10117666"/>
            <a:ext cx="3296874" cy="1905001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ctr">
              <a:defRPr>
                <a:solidFill>
                  <a:srgbClr val="FFFFFF"/>
                </a:solidFill>
                <a:uFillTx/>
              </a:defRPr>
            </a:lvl1pPr>
          </a:lstStyle>
          <a:p>
            <a:pPr/>
            <a:r>
              <a:rPr>
                <a:uFillTx/>
              </a:rPr>
              <a:t>架構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0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1" name="數位網購平台功能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數位網購平台功能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2" name="群組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427004" y="3371559"/>
            <a:ext cx="4963537" cy="53887"/>
          </a:xfrm>
          <a:prstGeom prst="rect">
            <a:avLst/>
          </a:prstGeom>
          <a:solidFill>
            <a:srgbClr val="9BBB40"/>
          </a:solidFill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91439" tIns="91439"/>
          <a:lstStyle/>
          <a:p>
            <a:pPr algn="ctr" defTabSz="1828800">
              <a:spcBef>
                <a:spcPts val="0"/>
              </a:spcBef>
              <a:defRPr i="0" spc="0"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3" name="群組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694696" y="7253407"/>
            <a:ext cx="4963537" cy="76201"/>
          </a:xfrm>
          <a:prstGeom prst="rect">
            <a:avLst/>
          </a:prstGeom>
          <a:solidFill>
            <a:srgbClr val="F26D64"/>
          </a:solidFill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91439" tIns="91439"/>
          <a:lstStyle/>
          <a:p>
            <a:pPr algn="ctr" defTabSz="1828800">
              <a:spcBef>
                <a:spcPts val="0"/>
              </a:spcBef>
              <a:defRPr i="0" spc="0"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4" name="矩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35087" y="4002735"/>
            <a:ext cx="4963537" cy="76201"/>
          </a:xfrm>
          <a:prstGeom prst="rect">
            <a:avLst/>
          </a:prstGeom>
          <a:solidFill>
            <a:srgbClr val="5EC6D3"/>
          </a:solidFill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91439" tIns="91439"/>
          <a:lstStyle/>
          <a:p>
            <a:pPr algn="ctr" defTabSz="1828800">
              <a:spcBef>
                <a:spcPts val="0"/>
              </a:spcBef>
              <a:defRPr i="0" spc="0" sz="360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5" name="會員管理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177714" y="4098381"/>
            <a:ext cx="2430781" cy="9575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 wrap="none">
            <a:spAutoFit/>
          </a:bodyPr>
          <a:lstStyle>
            <a:lvl1pPr defTabSz="914400">
              <a:spcBef>
                <a:spcPts val="0"/>
              </a:spcBef>
              <a:defRPr i="0" spc="0" sz="44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會員管理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6" name="- 內容管理平台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38223" y="4612944"/>
            <a:ext cx="4963538" cy="503682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內容管理平台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無障礙網頁標章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行動載具使用為優先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 （響應式網站）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後台內容管理功能：所見即所得網頁編輯製作系統、帳號權限管理、後台上稿維護、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稽核紀錄。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7" name="功能管理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171364" y="6812717"/>
            <a:ext cx="2443480" cy="95758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>
            <a:lvl1pPr defTabSz="914400">
              <a:spcBef>
                <a:spcPts val="0"/>
              </a:spcBef>
              <a:defRPr i="0" spc="0" sz="44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lvl1pPr>
          </a:lstStyle>
          <a:p>
            <a:pPr/>
            <a:r>
              <a:rPr>
                <a:uFillTx/>
              </a:rPr>
              <a:t>功能管理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8" name="- 會員管理機制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468468" y="3969746"/>
            <a:ext cx="4931410" cy="176784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會員管理機制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電子報發送功能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RSS 分類訂閱服務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9" name="- 線上購物功能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710760" y="7806195"/>
            <a:ext cx="5740245" cy="503682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91439" tIns="91439">
            <a:spAutoFit/>
          </a:bodyPr>
          <a:lstStyle/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線上購物功能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- 繳費機制（金流）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留言版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網站安全機制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網站檢索</a:t>
            </a:r>
          </a:p>
          <a:p>
            <a:pPr defTabSz="914400" indent="-280736" marL="280736">
              <a:lnSpc>
                <a:spcPct val="110000"/>
              </a:lnSpc>
              <a:spcBef>
                <a:spcPts val="0"/>
              </a:spcBef>
              <a:buSzPct val="100000"/>
              <a:buChar char="-"/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  <a:r>
              <a:rPr>
                <a:uFillTx/>
              </a:rPr>
              <a:t>搜尋引擎優化（SEO）</a:t>
            </a: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</a:p>
          <a:p>
            <a:pPr defTabSz="914400">
              <a:lnSpc>
                <a:spcPct val="110000"/>
              </a:lnSpc>
              <a:spcBef>
                <a:spcPts val="0"/>
              </a:spcBef>
              <a:defRPr i="0" spc="0" sz="2800">
                <a:solidFill>
                  <a:srgbClr val="000000"/>
                </a:solidFill>
                <a:uFillTx/>
                <a:latin typeface="Lantinghei TC Extralight"/>
                <a:ea typeface="Lantinghei TC Extralight"/>
                <a:cs typeface="Lantinghei TC Extralight"/>
                <a:sym typeface="Lantinghei TC Extralight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0" name="圓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734217" y="2918285"/>
            <a:ext cx="3317774" cy="3317774"/>
          </a:xfrm>
          <a:prstGeom prst="ellipse">
            <a:avLst/>
          </a:prstGeom>
          <a:ln w="50800">
            <a:solidFill>
              <a:srgbClr val="9BBB40"/>
            </a:solidFill>
            <a:miter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3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217480" y="4166358"/>
            <a:ext cx="3317774" cy="3317774"/>
            <a:chOff x="0" y="0"/>
            <a:chExt cx="3317773" cy="3317773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1" name="內容管理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43496" y="1113666"/>
              <a:ext cx="2430781" cy="957581"/>
            </a:xfrm>
            <a:prstGeom prst="rect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91439" lIns="91439" numCol="1" rIns="91439" tIns="91439" wrap="none">
              <a:spAutoFit/>
            </a:bodyPr>
            <a:lstStyle>
              <a:lvl1pPr defTabSz="914400">
                <a:spcBef>
                  <a:spcPts val="0"/>
                </a:spcBef>
                <a:defRPr i="0" spc="0" sz="4400">
                  <a:solidFill>
                    <a:srgbClr val="000000"/>
                  </a:solidFill>
                  <a:uFillTx/>
                  <a:latin typeface="Lantinghei TC Extralight"/>
                  <a:ea typeface="Lantinghei TC Extralight"/>
                  <a:cs typeface="Lantinghei TC Extralight"/>
                  <a:sym typeface="Lantinghei TC Extralight"/>
                </a:defRPr>
              </a:lvl1pPr>
            </a:lstStyle>
            <a:p>
              <a:pPr/>
              <a:r>
                <a:rPr>
                  <a:uFillTx/>
                </a:rPr>
                <a:t>內容管理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2" name="圓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0"/>
              <a:ext cx="3317774" cy="3317774"/>
            </a:xfrm>
            <a:prstGeom prst="ellipse">
              <a:avLst/>
            </a:prstGeom>
            <a:noFill/>
            <a:ln cap="flat" w="50800">
              <a:solidFill>
                <a:srgbClr val="5EC6D3"/>
              </a:solidFill>
              <a:prstDash val="solid"/>
              <a:miter lim="8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4" name="圓形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754949" y="5632620"/>
            <a:ext cx="3317774" cy="3317774"/>
          </a:xfrm>
          <a:prstGeom prst="ellipse">
            <a:avLst/>
          </a:prstGeom>
          <a:ln w="50800">
            <a:solidFill>
              <a:srgbClr val="F28330"/>
            </a:solidFill>
            <a:miter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9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656413" y="7568417"/>
            <a:ext cx="4931410" cy="3363537"/>
            <a:chOff x="0" y="0"/>
            <a:chExt cx="4931409" cy="3363535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5" name="數據管理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527197" y="373161"/>
              <a:ext cx="14658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91439" lIns="91439" numCol="1" rIns="91439" tIns="91439" wrap="square">
              <a:spAutoFit/>
            </a:bodyPr>
            <a:lstStyle>
              <a:lvl1pPr defTabSz="914400">
                <a:spcBef>
                  <a:spcPts val="0"/>
                </a:spcBef>
                <a:defRPr i="0" spc="0" sz="4400">
                  <a:solidFill>
                    <a:srgbClr val="000000"/>
                  </a:solidFill>
                  <a:uFillTx/>
                  <a:latin typeface="Lantinghei TC Extralight"/>
                  <a:ea typeface="Lantinghei TC Extralight"/>
                  <a:cs typeface="Lantinghei TC Extralight"/>
                  <a:sym typeface="Lantinghei TC Extralight"/>
                </a:defRPr>
              </a:lvl1pPr>
            </a:lstStyle>
            <a:p>
              <a:pPr/>
              <a:r>
                <a:rPr>
                  <a:uFillTx/>
                </a:rPr>
                <a:t>數據管理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6" name="線條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81479" y="3061950"/>
              <a:ext cx="1623455" cy="1"/>
            </a:xfrm>
            <a:prstGeom prst="line">
              <a:avLst/>
            </a:prstGeom>
            <a:noFill/>
            <a:ln cap="flat" w="76200">
              <a:solidFill>
                <a:schemeClr val="accent1">
                  <a:hueOff val="147319"/>
                  <a:satOff val="13526"/>
                  <a:lumOff val="-23026"/>
                </a:schemeClr>
              </a:solidFill>
              <a:prstDash val="solid"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91439" lIns="91439" numCol="1" rIns="91439" tIns="91439" wrap="square">
              <a:noAutofit/>
            </a:bodyPr>
            <a:lstStyle/>
            <a:p>
              <a:pPr defTabSz="914400">
                <a:spcBef>
                  <a:spcPts val="0"/>
                </a:spcBef>
                <a:defRPr i="0" spc="0" sz="360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7" name="- Google Analytics…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3363535"/>
              <a:ext cx="49314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b="b" l="0" r="r" t="0"/>
              <a:pathLst>
                <a:path extrusionOk="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bIns="91439" lIns="91439" numCol="1" rIns="91439" tIns="91439" wrap="square">
              <a:spAutoFit/>
            </a:bodyPr>
            <a:lstStyle/>
            <a:p>
              <a:pPr defTabSz="914400">
                <a:lnSpc>
                  <a:spcPct val="110000"/>
                </a:lnSpc>
                <a:spcBef>
                  <a:spcPts val="0"/>
                </a:spcBef>
                <a:defRPr i="0" spc="0" sz="2800">
                  <a:solidFill>
                    <a:srgbClr val="000000"/>
                  </a:solidFill>
                  <a:uFillTx/>
                  <a:latin typeface="Lantinghei TC Extralight"/>
                  <a:ea typeface="Lantinghei TC Extralight"/>
                  <a:cs typeface="Lantinghei TC Extralight"/>
                  <a:sym typeface="Lantinghei TC Extralight"/>
                </a:defRPr>
              </a:pPr>
              <a:r>
                <a:rPr>
                  <a:uFillTx/>
                </a:rPr>
                <a:t>- Google Analytics</a:t>
              </a:r>
            </a:p>
            <a:p>
              <a:pPr defTabSz="914400">
                <a:lnSpc>
                  <a:spcPct val="110000"/>
                </a:lnSpc>
                <a:spcBef>
                  <a:spcPts val="0"/>
                </a:spcBef>
                <a:defRPr i="0" spc="0" sz="2800">
                  <a:solidFill>
                    <a:srgbClr val="000000"/>
                  </a:solidFill>
                  <a:uFillTx/>
                  <a:latin typeface="Lantinghei TC Extralight"/>
                  <a:ea typeface="Lantinghei TC Extralight"/>
                  <a:cs typeface="Lantinghei TC Extralight"/>
                  <a:sym typeface="Lantinghei TC Extralight"/>
                </a:defRPr>
              </a:pPr>
              <a:r>
                <a:rPr>
                  <a:uFillTx/>
                </a:rPr>
                <a:t>- Xnet 指標</a:t>
              </a: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8" name="圓形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038367" y="0"/>
              <a:ext cx="2392681" cy="2392680"/>
            </a:xfrm>
            <a:prstGeom prst="ellipse">
              <a:avLst/>
            </a:prstGeom>
            <a:noFill/>
            <a:ln cap="flat" w="50800">
              <a:solidFill>
                <a:schemeClr val="accent1">
                  <a:hueOff val="147319"/>
                  <a:satOff val="13526"/>
                  <a:lumOff val="-23026"/>
                </a:schemeClr>
              </a:solidFill>
              <a:prstDash val="solid"/>
              <a:miter lim="8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square">
              <a:noAutofit/>
            </a:bodyPr>
            <a:lstStyle/>
            <a:p>
              <a:pPr algn="ctr">
                <a:spcBef>
                  <a:spcPts val="0"/>
                </a:spcBef>
                <a:defRPr i="0" spc="0" sz="350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2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300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1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喜之丹商務sitemap.pdf" id="304" name="喜之丹商務sitemap.pdf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b="23387" t="2338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8410" y="2130544"/>
            <a:ext cx="14699407" cy="11065094"/>
          </a:xfrm>
          <a:prstGeom prst="rect">
            <a:avLst/>
          </a:prstGeom>
          <a:ln w="12700">
            <a:miter lim="400000"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5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6" name="數位網購平台地圖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數位網購平台地圖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9" name="群組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7224065" y="12780519"/>
            <a:ext cx="6137492" cy="2226071"/>
            <a:chOff x="0" y="0"/>
            <a:chExt cx="6137490" cy="2226070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影像" id="307" name="影像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3"/>
            <a:srcRect b="34052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203412" y="0"/>
              <a:ext cx="2934079" cy="960678"/>
            </a:xfrm>
            <a:prstGeom prst="rect">
              <a:avLst/>
            </a:prstGeom>
            <a:ln cap="flat" w="12700">
              <a:noFill/>
              <a:miter lim="400000"/>
            </a:ln>
            <a:effectLst/>
          </p:spPr>
        </p:pic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8" name="© Xnet Lnc All Rights Reserved.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956070"/>
              <a:ext cx="1270000" cy="1270001"/>
            </a:xfrm>
            <a:prstGeom prst="line">
              <a:avLst/>
            </a:prstGeom>
            <a:noFill/>
            <a:ln cap="flat" w="12700">
              <a:noFill/>
              <a:miter lim="400000"/>
            </a:ln>
            <a:effectLst/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bIns="50800" lIns="50800" numCol="1" rIns="50800" tIns="50800" wrap="none">
              <a:spAutoFit/>
            </a:bodyPr>
            <a:lstStyle>
              <a:lvl1pPr defTabSz="457200" indent="-571500" marL="571500">
                <a:spcBef>
                  <a:spcPts val="0"/>
                </a:spcBef>
                <a:defRPr i="0" spc="0" sz="1800">
                  <a:solidFill>
                    <a:srgbClr val="53585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rPr>
                  <a:uFillTx/>
                </a:rPr>
                <a:t>© Xnet Lnc All Rights Reserved.</a:t>
              </a:r>
            </a:p>
          </p:txBody>
        </p:sp>
      </p:grp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喜之丹商務sitemap.pdf" id="310" name="喜之丹商務sitemap.pdf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 b="24466" l="53327" t="5484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72598" y="2413004"/>
            <a:ext cx="11885211" cy="7450433"/>
          </a:xfrm>
          <a:prstGeom prst="rect">
            <a:avLst/>
          </a:prstGeom>
          <a:ln w="12700">
            <a:miter lim="400000"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圓角矩形 圓角矩形" id="311" name="圓角矩形 圓角矩形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828778" y="8590778"/>
            <a:ext cx="6251791" cy="4771596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線條 線條" id="313" name="線條 線條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17291197">
            <a:off x="11996777" y="7233935"/>
            <a:ext cx="2648543" cy="401377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5" name="https://cosmetic-products-manufacturer-57.business.site/#post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062118" y="1689099"/>
            <a:ext cx="5234484" cy="3429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defTabSz="457200">
              <a:lnSpc>
                <a:spcPts val="3300"/>
              </a:lnSpc>
              <a:spcBef>
                <a:spcPts val="0"/>
              </a:spcBef>
              <a:defRPr i="0" spc="0" sz="1600" u="sng">
                <a:solidFill>
                  <a:srgbClr val="0000EE"/>
                </a:solidFill>
                <a:uFillTx/>
                <a:latin typeface="Times"/>
                <a:ea typeface="Times"/>
                <a:cs typeface="Times"/>
                <a:sym typeface="Times"/>
                <a:hlinkClick r:id="rId6"/>
              </a:defRPr>
            </a:lvl1pPr>
          </a:lstStyle>
          <a:p>
            <a:pPr/>
            <a:r>
              <a:rPr>
                <a:uFillTx/>
                <a:hlinkClick r:id="rId6"/>
              </a:rPr>
              <a:t>https://cosmetic-products-manufacturer-57.business.site/#posts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6" name="文字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922776" y="1352549"/>
            <a:ext cx="165101" cy="3429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>
            <a:lvl1pPr defTabSz="457200">
              <a:lnSpc>
                <a:spcPts val="3300"/>
              </a:lnSpc>
              <a:spcBef>
                <a:spcPts val="0"/>
              </a:spcBef>
              <a:defRPr i="0" spc="0" sz="1600" u="sng">
                <a:solidFill>
                  <a:srgbClr val="0000EE"/>
                </a:solidFill>
                <a:uFillTx/>
                <a:latin typeface="Times"/>
                <a:ea typeface="Times"/>
                <a:cs typeface="Times"/>
                <a:sym typeface="Times"/>
                <a:hlinkClick r:id="rId7"/>
              </a:defRPr>
            </a:lvl1pPr>
          </a:lstStyle>
          <a:p>
            <a:pPr/>
            <a:r>
              <a:rPr>
                <a:uFillTx/>
                <a:hlinkClick r:id="rId7"/>
              </a:rPr>
              <a:t> 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7" name="http://www.joyofred.com/index.php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266461" y="1364258"/>
            <a:ext cx="3030141" cy="342901"/>
          </a:xfrm>
          <a:prstGeom prst="rect">
            <a:avLst/>
          </a:prstGeom>
          <a:ln w="12700">
            <a:miter lim="4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50800" lIns="50800" rIns="50800" tIns="50800" wrap="none">
            <a:spAutoFit/>
          </a:bodyPr>
          <a:lstStyle/>
          <a:p>
            <a:pPr defTabSz="457200">
              <a:lnSpc>
                <a:spcPts val="3300"/>
              </a:lnSpc>
              <a:spcBef>
                <a:spcPts val="0"/>
              </a:spcBef>
              <a:defRPr i="0" spc="0" sz="1600" u="sng">
                <a:solidFill>
                  <a:srgbClr val="0000EE"/>
                </a:solidFill>
                <a:uFillTx/>
                <a:latin typeface="Times"/>
                <a:ea typeface="Times"/>
                <a:cs typeface="Times"/>
                <a:sym typeface="Times"/>
              </a:defRPr>
            </a:pPr>
            <a:r>
              <a:rPr>
                <a:uFillTx/>
                <a:hlinkClick r:id="rId8"/>
              </a:rPr>
              <a:t>http://www.joyofred.com</a:t>
            </a:r>
            <a:r>
              <a:rPr>
                <a:uFillTx/>
              </a:rPr>
              <a:t>/index.php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9" name="線條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1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lin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457200" indent="0" marL="0">
              <a:spcBef>
                <a:spcPts val="0"/>
              </a:spcBef>
              <a:buFontTx/>
              <a:buNone/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0" name="數位網購平台版型銷售模式範例｜女兒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defTabSz="561340">
              <a:spcBef>
                <a:spcPts val="2200"/>
              </a:spcBef>
              <a:defRPr sz="5100">
                <a:uFillTx/>
              </a:defRPr>
            </a:lvl1pPr>
          </a:lstStyle>
          <a:p>
            <a:pPr/>
            <a:r>
              <a:rPr>
                <a:uFillTx/>
              </a:rPr>
              <a:t>數位網購平台版型銷售模式範例｜女兒</a:t>
            </a: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3" name="女兒   不偏心的保養品.png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4106" y="2664497"/>
            <a:ext cx="13882005" cy="10286332"/>
            <a:chOff x="0" y="0"/>
            <a:chExt cx="13882003" cy="10286331"/>
          </a:xfrm>
        </p:grpSpPr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女兒   不偏心的保養品.png" id="322" name="女兒   不偏心的保養品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 noChangeAspect="1"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2"/>
            <a:srcRect b="75430" t="837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7000" y="88900"/>
              <a:ext cx="13628004" cy="99561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女兒   不偏心的保養品.png" id="321" name="女兒   不偏心的保養品.png"/>
  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picLocks/>
            </p:cNvPicPr>
            <p:nvPr/>
          </p:nvPicPr>
  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lip r:embed="rId3"/>
            <a:stretch>
              <a:fillRect/>
            </a:stretch>
          </p:blipFill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1" y="0"/>
              <a:ext cx="13882005" cy="10286332"/>
            </a:xfrm>
            <a:prstGeom prst="rect">
              <a:avLst/>
            </a:prstGeom>
            <a:effectLst/>
          </p:spPr>
        </p:pic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4" name="https://www.daughter.com.tw/…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4294967295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331551" y="2540000"/>
            <a:ext cx="8036449" cy="3777824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defTabSz="784225" indent="-603250" marL="603250">
              <a:spcBef>
                <a:spcPts val="2300"/>
              </a:spcBef>
              <a:defRPr sz="4275">
                <a:uFillTx/>
              </a:defRPr>
            </a:pPr>
            <a:r>
              <a:rPr u="sng">
                <a:uFillTx/>
                <a:hlinkClick r:id="rId4"/>
              </a:rPr>
              <a:t>https://www.daughter.com.tw/</a:t>
            </a:r>
          </a:p>
          <a:p>
            <a:pPr defTabSz="784225" indent="-603250" marL="603250">
              <a:spcBef>
                <a:spcPts val="2300"/>
              </a:spcBef>
              <a:defRPr sz="4275">
                <a:uFillTx/>
              </a:defRPr>
            </a:pPr>
            <a:r>
              <a:rPr>
                <a:uFillTx/>
              </a:rPr>
              <a:t>強化商品魅力</a:t>
            </a:r>
          </a:p>
          <a:p>
            <a:pPr defTabSz="784225" indent="-603250" marL="603250">
              <a:spcBef>
                <a:spcPts val="2300"/>
              </a:spcBef>
              <a:defRPr sz="4275">
                <a:uFillTx/>
              </a:defRPr>
            </a:pPr>
            <a:r>
              <a:rPr>
                <a:uFillTx/>
              </a:rPr>
              <a:t>推廣商品需求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 spd="med"/>
</p:sld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4999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cap="flat" w="12700">
          <a:noFill/>
          <a:miter lim="400000"/>
        </a:ln>
        <a:effectLst/>
      </a:spPr>
      <a:bodyPr anchor="ctr" bIns="50800" horzOverflow="overflow" lIns="50800" numCol="1" rIns="50800" rot="0" rtlCol="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3500" u="none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cap="flat" w="25400">
          <a:solidFill>
            <a:srgbClr val="747676"/>
          </a:solidFill>
          <a:prstDash val="solid"/>
          <a:miter lim="400000"/>
        </a:ln>
        <a:effectLst/>
      </a:spPr>
      <a:bodyPr anchor="t" bIns="45719" horzOverflow="overflow" lIns="91439" numCol="1" rIns="91439" rot="0" rtlCol="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cap="flat" w="12700">
          <a:noFill/>
          <a:miter lim="400000"/>
        </a:ln>
        <a:effectLst/>
      </a:spPr>
      <a:bodyPr anchor="ctr" bIns="50800" horzOverflow="overflow" lIns="50800" numCol="1" rIns="50800" rot="0" rtlCol="0" spcFirstLastPara="1" tIns="50800" vert="horz" vertOverflow="overflow" wrap="square">
        <a:spAutoFit/>
      </a:bodyPr>
      <a:lstStyle>
        <a:defPPr algn="l" defTabSz="825500" fontAlgn="auto" hangingPunct="0" indent="0" latinLnBrk="0" marL="0" marR="0" rtl="0">
          <a:lnSpc>
            <a:spcPct val="100000"/>
          </a:lnSpc>
          <a:spcBef>
            <a:spcPts val="2000"/>
          </a:spcBef>
          <a:spcAft>
            <a:spcPts val="0"/>
          </a:spcAft>
          <a:buFontTx/>
          <a:buNone/>
          <a:defRPr b="0" baseline="0" cap="none" i="1" kumimoji="0" normalizeH="0" spc="39" strike="noStrike" sz="4000" u="none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4999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cap="flat" w="12700">
          <a:noFill/>
          <a:miter lim="400000"/>
        </a:ln>
        <a:effectLst/>
      </a:spPr>
      <a:bodyPr anchor="ctr" bIns="50800" horzOverflow="overflow" lIns="50800" numCol="1" rIns="50800" rot="0" rtlCol="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3500" u="none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cap="flat" w="25400">
          <a:solidFill>
            <a:srgbClr val="747676"/>
          </a:solidFill>
          <a:prstDash val="solid"/>
          <a:miter lim="400000"/>
        </a:ln>
        <a:effectLst/>
      </a:spPr>
      <a:bodyPr anchor="t" bIns="45719" horzOverflow="overflow" lIns="91439" numCol="1" rIns="91439" rot="0" rtlCol="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cap="flat" w="12700">
          <a:noFill/>
          <a:miter lim="400000"/>
        </a:ln>
        <a:effectLst/>
      </a:spPr>
      <a:bodyPr anchor="ctr" bIns="50800" horzOverflow="overflow" lIns="50800" numCol="1" rIns="50800" rot="0" rtlCol="0" spcFirstLastPara="1" tIns="50800" vert="horz" vertOverflow="overflow" wrap="square">
        <a:spAutoFit/>
      </a:bodyPr>
      <a:lstStyle>
        <a:defPPr algn="l" defTabSz="825500" fontAlgn="auto" hangingPunct="0" indent="0" latinLnBrk="0" marL="0" marR="0" rtl="0">
          <a:lnSpc>
            <a:spcPct val="100000"/>
          </a:lnSpc>
          <a:spcBef>
            <a:spcPts val="2000"/>
          </a:spcBef>
          <a:spcAft>
            <a:spcPts val="0"/>
          </a:spcAft>
          <a:buFontTx/>
          <a:buNone/>
          <a:defRPr b="0" baseline="0" cap="none" i="1" kumimoji="0" normalizeH="0" spc="39" strike="noStrike" sz="4000" u="none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FontTx/>
          <a:buNone/>
          <a:defRPr b="0" baseline="0" cap="none" i="0" kumimoji="0" normalizeH="0" spc="0" strike="noStrike" sz="1800" u="none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